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124" r:id="rId2"/>
  </p:sldMasterIdLst>
  <p:notesMasterIdLst>
    <p:notesMasterId r:id="rId105"/>
  </p:notesMasterIdLst>
  <p:handoutMasterIdLst>
    <p:handoutMasterId r:id="rId106"/>
  </p:handoutMasterIdLst>
  <p:sldIdLst>
    <p:sldId id="256" r:id="rId3"/>
    <p:sldId id="1745" r:id="rId4"/>
    <p:sldId id="1766" r:id="rId5"/>
    <p:sldId id="1123" r:id="rId6"/>
    <p:sldId id="1755" r:id="rId7"/>
    <p:sldId id="1761" r:id="rId8"/>
    <p:sldId id="1751" r:id="rId9"/>
    <p:sldId id="1750" r:id="rId10"/>
    <p:sldId id="1764" r:id="rId11"/>
    <p:sldId id="1765" r:id="rId12"/>
    <p:sldId id="1762" r:id="rId13"/>
    <p:sldId id="1763" r:id="rId14"/>
    <p:sldId id="1767" r:id="rId15"/>
    <p:sldId id="1752" r:id="rId16"/>
    <p:sldId id="1737" r:id="rId17"/>
    <p:sldId id="1758" r:id="rId18"/>
    <p:sldId id="1759" r:id="rId19"/>
    <p:sldId id="1746" r:id="rId20"/>
    <p:sldId id="1747" r:id="rId21"/>
    <p:sldId id="468" r:id="rId22"/>
    <p:sldId id="469" r:id="rId23"/>
    <p:sldId id="470" r:id="rId24"/>
    <p:sldId id="471" r:id="rId25"/>
    <p:sldId id="472" r:id="rId26"/>
    <p:sldId id="462" r:id="rId27"/>
    <p:sldId id="463" r:id="rId28"/>
    <p:sldId id="1116" r:id="rId29"/>
    <p:sldId id="1143" r:id="rId30"/>
    <p:sldId id="1145" r:id="rId31"/>
    <p:sldId id="1117" r:id="rId32"/>
    <p:sldId id="1154" r:id="rId33"/>
    <p:sldId id="1120" r:id="rId34"/>
    <p:sldId id="1118" r:id="rId35"/>
    <p:sldId id="1119" r:id="rId36"/>
    <p:sldId id="1084" r:id="rId37"/>
    <p:sldId id="1087" r:id="rId38"/>
    <p:sldId id="1088" r:id="rId39"/>
    <p:sldId id="1089" r:id="rId40"/>
    <p:sldId id="1075" r:id="rId41"/>
    <p:sldId id="1072" r:id="rId42"/>
    <p:sldId id="1071" r:id="rId43"/>
    <p:sldId id="1073" r:id="rId44"/>
    <p:sldId id="1736" r:id="rId45"/>
    <p:sldId id="1070" r:id="rId46"/>
    <p:sldId id="1743" r:id="rId47"/>
    <p:sldId id="1106" r:id="rId48"/>
    <p:sldId id="1753" r:id="rId49"/>
    <p:sldId id="1113" r:id="rId50"/>
    <p:sldId id="1112" r:id="rId51"/>
    <p:sldId id="1024" r:id="rId52"/>
    <p:sldId id="1027" r:id="rId53"/>
    <p:sldId id="972" r:id="rId54"/>
    <p:sldId id="1050" r:id="rId55"/>
    <p:sldId id="403" r:id="rId56"/>
    <p:sldId id="1749" r:id="rId57"/>
    <p:sldId id="1760" r:id="rId58"/>
    <p:sldId id="1110" r:id="rId59"/>
    <p:sldId id="1092" r:id="rId60"/>
    <p:sldId id="1033" r:id="rId61"/>
    <p:sldId id="619" r:id="rId62"/>
    <p:sldId id="620" r:id="rId63"/>
    <p:sldId id="1013" r:id="rId64"/>
    <p:sldId id="1014" r:id="rId65"/>
    <p:sldId id="1015" r:id="rId66"/>
    <p:sldId id="1032" r:id="rId67"/>
    <p:sldId id="1127" r:id="rId68"/>
    <p:sldId id="1043" r:id="rId69"/>
    <p:sldId id="1124" r:id="rId70"/>
    <p:sldId id="1125" r:id="rId71"/>
    <p:sldId id="1041" r:id="rId72"/>
    <p:sldId id="1734" r:id="rId73"/>
    <p:sldId id="1738" r:id="rId74"/>
    <p:sldId id="1739" r:id="rId75"/>
    <p:sldId id="1754" r:id="rId76"/>
    <p:sldId id="1069" r:id="rId77"/>
    <p:sldId id="1741" r:id="rId78"/>
    <p:sldId id="1740" r:id="rId79"/>
    <p:sldId id="1093" r:id="rId80"/>
    <p:sldId id="1757" r:id="rId81"/>
    <p:sldId id="1079" r:id="rId82"/>
    <p:sldId id="1095" r:id="rId83"/>
    <p:sldId id="1742" r:id="rId84"/>
    <p:sldId id="1094" r:id="rId85"/>
    <p:sldId id="1076" r:id="rId86"/>
    <p:sldId id="1008" r:id="rId87"/>
    <p:sldId id="569" r:id="rId88"/>
    <p:sldId id="570" r:id="rId89"/>
    <p:sldId id="1077" r:id="rId90"/>
    <p:sldId id="515" r:id="rId91"/>
    <p:sldId id="1078" r:id="rId92"/>
    <p:sldId id="1105" r:id="rId93"/>
    <p:sldId id="1146" r:id="rId94"/>
    <p:sldId id="1147" r:id="rId95"/>
    <p:sldId id="1115" r:id="rId96"/>
    <p:sldId id="1121" r:id="rId97"/>
    <p:sldId id="1059" r:id="rId98"/>
    <p:sldId id="1153" r:id="rId99"/>
    <p:sldId id="1100" r:id="rId100"/>
    <p:sldId id="1114" r:id="rId101"/>
    <p:sldId id="1085" r:id="rId102"/>
    <p:sldId id="1756" r:id="rId103"/>
    <p:sldId id="1086" r:id="rId10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04" autoAdjust="0"/>
    <p:restoredTop sz="90929"/>
  </p:normalViewPr>
  <p:slideViewPr>
    <p:cSldViewPr>
      <p:cViewPr varScale="1">
        <p:scale>
          <a:sx n="89" d="100"/>
          <a:sy n="89" d="100"/>
        </p:scale>
        <p:origin x="1176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95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presProps" Target="presProp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heme" Target="theme/theme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7FFB8159-5C21-437A-A5E8-892D45CDF43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CED825FA-3D8A-4171-A0ED-00F482234AD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2" name="Rectangle 4">
            <a:extLst>
              <a:ext uri="{FF2B5EF4-FFF2-40B4-BE49-F238E27FC236}">
                <a16:creationId xmlns:a16="http://schemas.microsoft.com/office/drawing/2014/main" id="{DA57229E-A29A-4CB6-BA16-62B53D04FC4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r>
              <a:rPr lang="en-US"/>
              <a:t>Mauro F. Guillén, The Wharton School</a:t>
            </a:r>
          </a:p>
        </p:txBody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E00036D4-311F-4065-985F-96ECED50C1CF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6C6C7C5-3DAA-4305-A705-953B466BB4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074">
            <a:extLst>
              <a:ext uri="{FF2B5EF4-FFF2-40B4-BE49-F238E27FC236}">
                <a16:creationId xmlns:a16="http://schemas.microsoft.com/office/drawing/2014/main" id="{49B6A6A8-27AF-4BBA-B8CD-3790CD966AC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075">
            <a:extLst>
              <a:ext uri="{FF2B5EF4-FFF2-40B4-BE49-F238E27FC236}">
                <a16:creationId xmlns:a16="http://schemas.microsoft.com/office/drawing/2014/main" id="{FF4149E6-109B-4492-93A7-C5BE8DA1B5A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3076">
            <a:extLst>
              <a:ext uri="{FF2B5EF4-FFF2-40B4-BE49-F238E27FC236}">
                <a16:creationId xmlns:a16="http://schemas.microsoft.com/office/drawing/2014/main" id="{71AC21BA-2F70-4467-998C-7B9318D6820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5" name="Rectangle 3077">
            <a:extLst>
              <a:ext uri="{FF2B5EF4-FFF2-40B4-BE49-F238E27FC236}">
                <a16:creationId xmlns:a16="http://schemas.microsoft.com/office/drawing/2014/main" id="{3D4126A2-B43B-4272-AD69-A5E83CF71CE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686" name="Rectangle 3078">
            <a:extLst>
              <a:ext uri="{FF2B5EF4-FFF2-40B4-BE49-F238E27FC236}">
                <a16:creationId xmlns:a16="http://schemas.microsoft.com/office/drawing/2014/main" id="{FD166210-619D-49AA-A8DE-5AE13AC992D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r>
              <a:rPr lang="en-US"/>
              <a:t>Mauro F. Guillén, The Wharton School</a:t>
            </a:r>
          </a:p>
        </p:txBody>
      </p:sp>
      <p:sp>
        <p:nvSpPr>
          <p:cNvPr id="71687" name="Rectangle 3079">
            <a:extLst>
              <a:ext uri="{FF2B5EF4-FFF2-40B4-BE49-F238E27FC236}">
                <a16:creationId xmlns:a16="http://schemas.microsoft.com/office/drawing/2014/main" id="{6483047C-7A71-4400-A657-3E264C4EC3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AC4860C-E6A1-48A6-9B3A-564BBA98EC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078">
            <a:extLst>
              <a:ext uri="{FF2B5EF4-FFF2-40B4-BE49-F238E27FC236}">
                <a16:creationId xmlns:a16="http://schemas.microsoft.com/office/drawing/2014/main" id="{A03E257F-C62C-4561-A31F-8F9BF7DBA81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Mauro F. Guillén, The Wharton School</a:t>
            </a:r>
          </a:p>
        </p:txBody>
      </p:sp>
      <p:sp>
        <p:nvSpPr>
          <p:cNvPr id="7171" name="Rectangle 3079">
            <a:extLst>
              <a:ext uri="{FF2B5EF4-FFF2-40B4-BE49-F238E27FC236}">
                <a16:creationId xmlns:a16="http://schemas.microsoft.com/office/drawing/2014/main" id="{EBE02625-6516-4034-9DBE-7F0B281E55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DD9FC05-CA5C-4DAA-8E3E-D7A80A48B8E2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1FE459FA-5F57-4987-9A31-1E393872C1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07A04D7D-F9AE-457A-B49E-9E710802BC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9C655D-BE39-4473-8320-B021D47ACA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1E4A6B-3242-438A-8EE3-936345807B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87FB27-36CA-4103-A39B-0CC19F3DF5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39127-7818-4C00-920F-71AE281108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53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145DE9-6E27-4B2F-87CB-D8C421867B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155ACA-D587-4A3D-9880-372A1E7615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8FEF6C-3B2E-4569-941A-A26FFDAD62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AF3C4-839D-40B7-B534-C784F0FE07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958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225CE0-197C-4BF6-B054-22BAA15DE7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CE9E39-AAF0-4280-9216-A235607CC7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ADD07E-B423-44D6-A551-13587EBAF2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30BCE-241A-4784-A5B1-7FD21B2466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337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E778BF-EFC8-4FEE-A6C3-0906E1F2E1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BF188F-7C57-4B6F-BBDD-EA46F22299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AE1E0B-9526-4159-81DD-072F057122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171BA-F5A9-43E4-AA3A-54BCA7AA33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1828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AAF0797-AA5C-404B-A4EC-3EADBBEB24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8DADCDD-2ED3-414C-A15C-23E22A14AC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1949F8B-E43E-404F-9E0E-81FFBCEAC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727DB-DB8E-42E3-8D9A-18A0F91821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23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mall Amount of Text Slide (16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eneral_Purpose_Slide.png">
            <a:extLst>
              <a:ext uri="{FF2B5EF4-FFF2-40B4-BE49-F238E27FC236}">
                <a16:creationId xmlns:a16="http://schemas.microsoft.com/office/drawing/2014/main" id="{769CFDB8-2091-4FBD-8418-BDD00050BD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263003-5363-4B2A-93F3-1312C2CA4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>
              <a:defRPr/>
            </a:pPr>
            <a:fld id="{29B4FF1D-7CB8-4178-9A4A-2C4F03F2B9FB}" type="slidenum">
              <a:rPr lang="en-US" altLang="en-US" sz="1000"/>
              <a:pPr algn="r" eaLnBrk="1" hangingPunct="1">
                <a:defRPr/>
              </a:pPr>
              <a:t>‹#›</a:t>
            </a:fld>
            <a:endParaRPr lang="en-US" altLang="en-US" sz="1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1DCEA5-2397-4EBD-A326-0D3B25431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>
              <a:defRPr/>
            </a:pPr>
            <a:fld id="{EA49CBA0-AA6D-4E00-8E8D-1A20A501259D}" type="slidenum">
              <a:rPr lang="en-US" altLang="en-US" sz="1000"/>
              <a:pPr algn="r" eaLnBrk="1" hangingPunct="1">
                <a:defRPr/>
              </a:pPr>
              <a:t>‹#›</a:t>
            </a:fld>
            <a:endParaRPr lang="en-US" altLang="en-US" sz="100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2287818" y="433849"/>
            <a:ext cx="6678382" cy="914400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buFontTx/>
              <a:buNone/>
              <a:defRPr sz="2400" b="1" i="0" cap="all">
                <a:solidFill>
                  <a:srgbClr val="0B347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2287079" y="1054100"/>
            <a:ext cx="6398134" cy="294149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buFontTx/>
              <a:buNone/>
              <a:defRPr sz="1800" b="0" i="1" cap="none" baseline="0">
                <a:solidFill>
                  <a:srgbClr val="981E32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2287588" y="1492250"/>
            <a:ext cx="6397625" cy="4864099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100000"/>
              <a:buFont typeface="+mj-lt"/>
              <a:buNone/>
              <a:defRPr sz="1600"/>
            </a:lvl1pPr>
            <a:lvl2pPr marL="800100" indent="-3429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100000"/>
              <a:buFont typeface="Arial"/>
              <a:buChar char="•"/>
              <a:defRPr sz="14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Arial"/>
              <a:buChar char="•"/>
              <a:defRPr sz="1200"/>
            </a:lvl3pPr>
            <a:lvl4pPr marL="1543050" indent="-17145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Courier New"/>
              <a:buChar char="o"/>
              <a:defRPr sz="1200"/>
            </a:lvl4pPr>
            <a:lvl5pPr marL="1828800" indent="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Courier New"/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822482" cy="2733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0" y="2743687"/>
            <a:ext cx="1822482" cy="2733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221252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6DFC1D-09C5-4DBB-BCCA-A93E0FD712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37EC3D-4659-4B26-8912-4E1A5C4831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9C1197-CBEC-4307-BF21-27BCA43C41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E1692-5DFB-494F-B42E-DC1A59EA77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861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5DBAF-F061-4282-A449-8A6EA3365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278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C07158-D694-484E-B1F8-34ABB968CE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114D71-25E2-4287-86E4-B6A1A9F636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E9DD0E-3CAC-4D1C-BCB5-72F6EF54F4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ABEF6-53EB-4DAD-B203-E762FE3FB1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3887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6DFC1D-09C5-4DBB-BCCA-A93E0FD712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37EC3D-4659-4B26-8912-4E1A5C4831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9C1197-CBEC-4307-BF21-27BCA43C41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E1692-5DFB-494F-B42E-DC1A59EA77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711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F5EF53-FDFF-4471-91FB-68472E9315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AC13AA-DFAB-4F3D-97AC-C59C7C3601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E21EBB-AEA5-4D0C-9C40-2EE1A461DC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93F7F-CE62-4B2B-B68E-58E3958A97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110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C07158-D694-484E-B1F8-34ABB968CE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114D71-25E2-4287-86E4-B6A1A9F636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E9DD0E-3CAC-4D1C-BCB5-72F6EF54F4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ABEF6-53EB-4DAD-B203-E762FE3FB1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5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D16E35-0716-4EBF-8C51-E7FB23FFBD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2774E90-B94C-4828-8DFA-38BB009722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167B92-CF64-4EAB-88DA-061BA8D64D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E5A1D-32A0-45E7-95B0-3595C5AAAC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857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64DA980-B564-403C-9386-088A8E82F6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6BA6921-5B0C-4120-874A-74E7304661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BE95242-2FB9-4E85-86B6-50A4F6EDB9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3EFE5-CD2E-4155-9D1D-9484B67136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350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71DC8D9-F666-49B7-A0FE-018D48F31B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2E092AF-C3D7-40EA-92B3-A0CBBDBBF3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CEA1B2-780C-499D-98B8-F43D47253E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AB825-A7DE-4F56-8934-9DB1C23D67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245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DAC90A-6AA4-4EB4-8551-D52DABFC0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5162A2-814A-4513-A38A-FE19D383FE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B2DA06-AA03-40DB-A73E-45012A7526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8B4DF-3827-4060-A682-78444FD65C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54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D6A48F-ACC0-4328-8B33-F5EB40AC80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741A47-C5B0-4B75-9D74-A765DF5A20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C4373B-A4CE-4E34-86FF-388221C937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2A3CF-8458-49AF-BF9D-A862DE9754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72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A630736-8D92-4953-BF9D-217BC0743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09AA7D0-E389-4060-AC20-19C6E99A4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CF672C2-176F-41C1-9E26-BA65579B993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10246F2-99F7-4732-B464-21F828A27F1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8F1E291-3903-4FA2-9AFA-8379818A165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66CEE13-BA21-43EB-8AB6-D98CC2FC16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  <p:sldLayoutId id="2147484100" r:id="rId12"/>
    <p:sldLayoutId id="2147484101" r:id="rId13"/>
    <p:sldLayoutId id="214748410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118D36E-30E9-40E5-8982-C8C25C72B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8" r:id="rId2"/>
    <p:sldLayoutId id="2147484129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history.ucsb.edu/faculty/marcuse/classes/2c/images/ChinaZhengHeShip1405vsSantaMaria500pxw.jpg" TargetMode="Externa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t.com/content/ad217964-bcc9-468a-868f-810e118a4fbc?shareType=nongift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8C07254-D7A7-41EB-B99E-EE3B72F372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0" y="1524000"/>
            <a:ext cx="7772400" cy="1143000"/>
          </a:xfrm>
        </p:spPr>
        <p:txBody>
          <a:bodyPr/>
          <a:lstStyle/>
          <a:p>
            <a:r>
              <a:rPr lang="es-ES" dirty="0"/>
              <a:t>Demografía, Productividad y Hegemonía Global:</a:t>
            </a:r>
            <a:br>
              <a:rPr lang="en-US" dirty="0"/>
            </a:br>
            <a:r>
              <a:rPr lang="es-ES" dirty="0"/>
              <a:t>¿Podrá China Desbancar a Estados Unidos?</a:t>
            </a:r>
            <a:br>
              <a:rPr lang="en-US" dirty="0"/>
            </a:br>
            <a:br>
              <a:rPr lang="en-US" altLang="en-US" dirty="0"/>
            </a:br>
            <a:endParaRPr lang="en-US" altLang="en-US" sz="3200" dirty="0">
              <a:cs typeface="Times New Roman" panose="02020603050405020304" pitchFamily="18" charset="0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E0E40B0E-0EA1-43DB-8626-070E9C488C1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24200"/>
            <a:ext cx="6400800" cy="762000"/>
          </a:xfrm>
        </p:spPr>
        <p:txBody>
          <a:bodyPr/>
          <a:lstStyle/>
          <a:p>
            <a:pPr eaLnBrk="1" hangingPunct="1"/>
            <a:r>
              <a:rPr lang="en-US" altLang="en-US" dirty="0"/>
              <a:t>Mauro F. Guill</a:t>
            </a:r>
            <a:r>
              <a:rPr lang="en-US" altLang="en-US" dirty="0">
                <a:cs typeface="Times New Roman" panose="02020603050405020304" pitchFamily="18" charset="0"/>
              </a:rPr>
              <a:t>én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000" dirty="0"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000" dirty="0">
              <a:cs typeface="Times New Roman" panose="02020603050405020304" pitchFamily="18" charset="0"/>
            </a:endParaRPr>
          </a:p>
        </p:txBody>
      </p:sp>
      <p:pic>
        <p:nvPicPr>
          <p:cNvPr id="2" name="Picture 20">
            <a:extLst>
              <a:ext uri="{FF2B5EF4-FFF2-40B4-BE49-F238E27FC236}">
                <a16:creationId xmlns:a16="http://schemas.microsoft.com/office/drawing/2014/main" id="{9C18199B-D922-B15F-A0E0-22B339D31E2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943600"/>
            <a:ext cx="3108325" cy="85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030: How Today&amp;#39;s Biggest Trends Will Collide and Reshape the Future of Everything">
            <a:extLst>
              <a:ext uri="{FF2B5EF4-FFF2-40B4-BE49-F238E27FC236}">
                <a16:creationId xmlns:a16="http://schemas.microsoft.com/office/drawing/2014/main" id="{6F6FFB30-6883-4EC4-5FFF-02EB4E3D7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6674"/>
            <a:ext cx="1964092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A6D779-318E-DB5B-4B9D-E1E7026A5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062" y="4267200"/>
            <a:ext cx="1720938" cy="25718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46B4C-9611-D134-1E4C-7B34E9248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1" y="152400"/>
            <a:ext cx="899443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6859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CF931-6B23-EC91-31C1-48215B369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s-ES" dirty="0"/>
              <a:t>Estoy en buena compañía…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2E143-F80A-FD55-1806-8E0EAC70C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r>
              <a:rPr lang="es-ES" dirty="0"/>
              <a:t>No hay ningún experto en relaciones internacionales que prediga que China superará a EEUU en hegemonía global.</a:t>
            </a:r>
          </a:p>
          <a:p>
            <a:r>
              <a:rPr lang="es-ES" dirty="0"/>
              <a:t>Mi contribuciones a este debate son:</a:t>
            </a:r>
          </a:p>
          <a:p>
            <a:pPr lvl="1"/>
            <a:r>
              <a:rPr lang="es-ES" dirty="0"/>
              <a:t>Todo depende del papel de la robótica y la IA y su influencia sobre la productividad. </a:t>
            </a:r>
          </a:p>
          <a:p>
            <a:pPr lvl="1"/>
            <a:r>
              <a:rPr lang="es-ES" dirty="0"/>
              <a:t>Y también depende de que EEUU mantenga y aumente la inmigración.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8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0FC94-AE3E-9E2A-700C-9DDF18621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6F329-35C4-A513-6477-B96DE36C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Visto lo visto, </a:t>
            </a:r>
            <a:br>
              <a:rPr lang="en-US" dirty="0"/>
            </a:br>
            <a:r>
              <a:rPr lang="en-US" dirty="0"/>
              <a:t>¿</a:t>
            </a:r>
            <a:r>
              <a:rPr lang="en-US" dirty="0" err="1"/>
              <a:t>desbancar</a:t>
            </a:r>
            <a:r>
              <a:rPr lang="es-ES" dirty="0"/>
              <a:t>á China a EEUU?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35293-195C-075C-6455-233DECB7C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5400" dirty="0"/>
              <a:t>Sí.</a:t>
            </a:r>
          </a:p>
          <a:p>
            <a:r>
              <a:rPr lang="es-ES" sz="5400" dirty="0"/>
              <a:t>Quizás.</a:t>
            </a:r>
          </a:p>
          <a:p>
            <a:r>
              <a:rPr lang="es-ES" sz="5400" dirty="0"/>
              <a:t>No.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1090038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47226A-6B08-9F0C-C244-7A94750EB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3158443" cy="2819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2A4AFA-099F-216C-1140-414547A6EB98}"/>
              </a:ext>
            </a:extLst>
          </p:cNvPr>
          <p:cNvSpPr txBox="1"/>
          <p:nvPr/>
        </p:nvSpPr>
        <p:spPr>
          <a:xfrm>
            <a:off x="5334000" y="552271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Pues quizás Mauro tenga razón…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FEA4D2-9AF4-935C-4780-9F8793DA5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828800"/>
            <a:ext cx="3962400" cy="4980206"/>
          </a:xfrm>
          <a:prstGeom prst="flowChartConnector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7CB223-8C52-F238-6291-34D5738BB928}"/>
              </a:ext>
            </a:extLst>
          </p:cNvPr>
          <p:cNvSpPr txBox="1"/>
          <p:nvPr/>
        </p:nvSpPr>
        <p:spPr>
          <a:xfrm>
            <a:off x="76200" y="86380"/>
            <a:ext cx="4261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guillen@wharton.upenn.edu</a:t>
            </a:r>
          </a:p>
        </p:txBody>
      </p:sp>
    </p:spTree>
    <p:extLst>
      <p:ext uri="{BB962C8B-B14F-4D97-AF65-F5344CB8AC3E}">
        <p14:creationId xmlns:p14="http://schemas.microsoft.com/office/powerpoint/2010/main" val="3641914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2701C-A13A-FA54-E109-1AD5576C4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Tres </a:t>
            </a:r>
            <a:r>
              <a:rPr lang="en-US" dirty="0" err="1"/>
              <a:t>Advertencias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567CE-5975-3E77-0114-F8BB5DEE6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Todo es endógeno.</a:t>
            </a:r>
          </a:p>
          <a:p>
            <a:r>
              <a:rPr lang="es-ES" dirty="0"/>
              <a:t>Probar lo obvio versus lo complejísimo.</a:t>
            </a:r>
          </a:p>
          <a:p>
            <a:r>
              <a:rPr lang="es-ES" dirty="0"/>
              <a:t>Es muy difícil acertar con predicciones.</a:t>
            </a:r>
          </a:p>
        </p:txBody>
      </p:sp>
    </p:spTree>
    <p:extLst>
      <p:ext uri="{BB962C8B-B14F-4D97-AF65-F5344CB8AC3E}">
        <p14:creationId xmlns:p14="http://schemas.microsoft.com/office/powerpoint/2010/main" val="3242930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2BE08C-D12B-ABF4-799C-575DD1F3A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67800" cy="680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73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4A36C-D83A-1D44-D8AC-6C04DFAF6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981200"/>
            <a:ext cx="3352800" cy="41521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FDE5088-2ABD-1DAB-01BF-B1EA5398A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7200"/>
            <a:ext cx="8382000" cy="1143000"/>
          </a:xfrm>
        </p:spPr>
        <p:txBody>
          <a:bodyPr/>
          <a:lstStyle/>
          <a:p>
            <a:r>
              <a:rPr lang="en-US" dirty="0" err="1"/>
              <a:t>Quienes</a:t>
            </a:r>
            <a:r>
              <a:rPr lang="en-US" dirty="0"/>
              <a:t> </a:t>
            </a:r>
            <a:r>
              <a:rPr lang="en-US" dirty="0" err="1"/>
              <a:t>conocen</a:t>
            </a:r>
            <a:r>
              <a:rPr lang="en-US" dirty="0"/>
              <a:t> </a:t>
            </a:r>
            <a:r>
              <a:rPr lang="en-US" dirty="0" err="1"/>
              <a:t>solamente</a:t>
            </a:r>
            <a:r>
              <a:rPr lang="en-US" dirty="0"/>
              <a:t> un pa</a:t>
            </a:r>
            <a:r>
              <a:rPr lang="es-ES" dirty="0" err="1"/>
              <a:t>ís</a:t>
            </a:r>
            <a:r>
              <a:rPr lang="es-ES" dirty="0"/>
              <a:t>, no conocen ningún país.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74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f. Juan José Linz">
            <a:extLst>
              <a:ext uri="{FF2B5EF4-FFF2-40B4-BE49-F238E27FC236}">
                <a16:creationId xmlns:a16="http://schemas.microsoft.com/office/drawing/2014/main" id="{AC3B5CA9-D1FD-505A-A0FD-4AFBDD14A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19200"/>
            <a:ext cx="6934200" cy="504896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E4A9045-3495-057D-F1C7-87F0E3F7B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s-ES" dirty="0"/>
              <a:t>Juan J. Linz: Demostrar lo Obvio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168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82AC1-2D76-49C9-FF0B-1CF480D87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llamados</a:t>
            </a:r>
            <a:r>
              <a:rPr lang="en-US" dirty="0"/>
              <a:t> “</a:t>
            </a:r>
            <a:r>
              <a:rPr lang="en-US" dirty="0" err="1"/>
              <a:t>expertos</a:t>
            </a:r>
            <a:r>
              <a:rPr lang="en-US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4B84-3F32-CF35-EB6E-35D798989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 err="1"/>
              <a:t>Experimentos</a:t>
            </a:r>
            <a:r>
              <a:rPr lang="en-US" dirty="0"/>
              <a:t> de mi </a:t>
            </a:r>
            <a:r>
              <a:rPr lang="en-US" dirty="0" err="1"/>
              <a:t>colega</a:t>
            </a:r>
            <a:r>
              <a:rPr lang="en-US" dirty="0"/>
              <a:t> Philip Tetlock.</a:t>
            </a:r>
          </a:p>
          <a:p>
            <a:r>
              <a:rPr lang="en-US" dirty="0"/>
              <a:t>Los </a:t>
            </a:r>
            <a:r>
              <a:rPr lang="en-US" dirty="0" err="1"/>
              <a:t>expertos</a:t>
            </a:r>
            <a:r>
              <a:rPr lang="en-US" dirty="0"/>
              <a:t> geo</a:t>
            </a:r>
            <a:r>
              <a:rPr lang="es-ES" dirty="0"/>
              <a:t>políticos.</a:t>
            </a:r>
          </a:p>
          <a:p>
            <a:r>
              <a:rPr lang="es-ES" dirty="0"/>
              <a:t>La gente de la calle.</a:t>
            </a:r>
          </a:p>
          <a:p>
            <a:r>
              <a:rPr lang="es-ES" dirty="0"/>
              <a:t>La gente de la calle usando Google.</a:t>
            </a:r>
          </a:p>
          <a:p>
            <a:endParaRPr lang="es-ES" dirty="0"/>
          </a:p>
        </p:txBody>
      </p:sp>
      <p:pic>
        <p:nvPicPr>
          <p:cNvPr id="1026" name="Picture 2" descr="Each letter of &quot;Google&quot; is colored (from left to right) in blue, red, yellow, blue, green, and red.">
            <a:extLst>
              <a:ext uri="{FF2B5EF4-FFF2-40B4-BE49-F238E27FC236}">
                <a16:creationId xmlns:a16="http://schemas.microsoft.com/office/drawing/2014/main" id="{4343DA52-9925-7417-D267-FB74DC6DA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648200"/>
            <a:ext cx="314325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7D077D7-9EA6-B29B-A400-BEA87F8E8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2571178" cy="27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perforecasting by Philip E. Tetlock and Dan Gardner">
            <a:extLst>
              <a:ext uri="{FF2B5EF4-FFF2-40B4-BE49-F238E27FC236}">
                <a16:creationId xmlns:a16="http://schemas.microsoft.com/office/drawing/2014/main" id="{AD41EDBE-B2F8-4CD9-004E-1BBC885F0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228" y="3810000"/>
            <a:ext cx="1795711" cy="27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5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03A0-53D3-6E2A-5AC1-30CABF623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43000"/>
            <a:ext cx="7772400" cy="1143000"/>
          </a:xfrm>
        </p:spPr>
        <p:txBody>
          <a:bodyPr/>
          <a:lstStyle/>
          <a:p>
            <a:r>
              <a:rPr lang="es-ES" dirty="0"/>
              <a:t>Acertar con las predicciones </a:t>
            </a:r>
            <a:br>
              <a:rPr lang="es-ES" dirty="0"/>
            </a:br>
            <a:r>
              <a:rPr lang="es-ES" dirty="0"/>
              <a:t>es </a:t>
            </a:r>
            <a:r>
              <a:rPr lang="es-ES" u="sng" dirty="0"/>
              <a:t>muy</a:t>
            </a:r>
            <a:r>
              <a:rPr lang="es-ES" dirty="0"/>
              <a:t> difícil.</a:t>
            </a:r>
            <a:br>
              <a:rPr lang="es-ES" dirty="0"/>
            </a:br>
            <a:r>
              <a:rPr lang="es-ES" dirty="0"/>
              <a:t>Si resulta casi imposible </a:t>
            </a:r>
            <a:r>
              <a:rPr lang="es-ES" u="sng" dirty="0"/>
              <a:t>descifrar</a:t>
            </a:r>
            <a:r>
              <a:rPr lang="es-ES" dirty="0"/>
              <a:t> el pasado, </a:t>
            </a:r>
            <a:br>
              <a:rPr lang="es-ES" dirty="0"/>
            </a:br>
            <a:r>
              <a:rPr lang="es-ES" dirty="0"/>
              <a:t>no digamos el futuro.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FE6EDC-18FA-FD4A-AF28-3D881E308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460595"/>
            <a:ext cx="3886200" cy="3380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0F06AD-FD29-5EB1-8EAF-F34211C0433A}"/>
              </a:ext>
            </a:extLst>
          </p:cNvPr>
          <p:cNvSpPr txBox="1"/>
          <p:nvPr/>
        </p:nvSpPr>
        <p:spPr>
          <a:xfrm>
            <a:off x="6631429" y="3711714"/>
            <a:ext cx="20553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David Silverman, </a:t>
            </a:r>
          </a:p>
          <a:p>
            <a:r>
              <a:rPr lang="es-ES" sz="2000" dirty="0"/>
              <a:t>Penn </a:t>
            </a:r>
            <a:r>
              <a:rPr lang="es-ES" sz="2000" dirty="0" err="1"/>
              <a:t>Archeology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6344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4E5BA-B9CE-A2FB-852E-355574F65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"/>
            <a:ext cx="8382000" cy="1143000"/>
          </a:xfrm>
        </p:spPr>
        <p:txBody>
          <a:bodyPr/>
          <a:lstStyle/>
          <a:p>
            <a:r>
              <a:rPr lang="es-ES" dirty="0"/>
              <a:t>No estoy en posesión de la “verdad”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07352-B647-350F-715E-E975F81B1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r>
              <a:rPr lang="es-ES" dirty="0"/>
              <a:t>Pero estoy preparado para defenderme.</a:t>
            </a:r>
          </a:p>
          <a:p>
            <a:r>
              <a:rPr lang="es-ES" dirty="0"/>
              <a:t>“No importa cuán duro pegues al contrario, sino si eres capaz de seguir pegando cuando te pegan a ti.</a:t>
            </a:r>
            <a:r>
              <a:rPr lang="en-US" dirty="0"/>
              <a:t>”</a:t>
            </a:r>
            <a:endParaRPr lang="es-ES" dirty="0"/>
          </a:p>
          <a:p>
            <a:r>
              <a:rPr lang="es-ES" dirty="0"/>
              <a:t>The “</a:t>
            </a:r>
            <a:r>
              <a:rPr lang="es-ES" dirty="0" err="1"/>
              <a:t>underdog</a:t>
            </a:r>
            <a:r>
              <a:rPr lang="es-ES" dirty="0"/>
              <a:t>.”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guillen@wharton.upenn.edu</a:t>
            </a:r>
          </a:p>
          <a:p>
            <a:endParaRPr lang="es-ES" dirty="0"/>
          </a:p>
          <a:p>
            <a:r>
              <a:rPr lang="es-ES" dirty="0"/>
              <a:t>guillen@wharton.upenn.edu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4C1AEC-5043-3F48-2310-E5FCC8E47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819399"/>
            <a:ext cx="2895600" cy="382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8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 ">
            <a:extLst>
              <a:ext uri="{FF2B5EF4-FFF2-40B4-BE49-F238E27FC236}">
                <a16:creationId xmlns:a16="http://schemas.microsoft.com/office/drawing/2014/main" id="{300E1864-709B-2304-719D-2227946BB1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24" t="8745" r="7604" b="6083"/>
          <a:stretch>
            <a:fillRect/>
          </a:stretch>
        </p:blipFill>
        <p:spPr>
          <a:xfrm>
            <a:off x="2438400" y="1219200"/>
            <a:ext cx="4267200" cy="4267200"/>
          </a:xfrm>
          <a:prstGeom prst="ellipse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877A534-21CF-87C0-0EA0-4071E9A1B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/>
              <a:t>MACRO</a:t>
            </a:r>
          </a:p>
        </p:txBody>
      </p:sp>
    </p:spTree>
    <p:extLst>
      <p:ext uri="{BB962C8B-B14F-4D97-AF65-F5344CB8AC3E}">
        <p14:creationId xmlns:p14="http://schemas.microsoft.com/office/powerpoint/2010/main" val="2056080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dromeda Galaxy - Wikipedia">
            <a:extLst>
              <a:ext uri="{FF2B5EF4-FFF2-40B4-BE49-F238E27FC236}">
                <a16:creationId xmlns:a16="http://schemas.microsoft.com/office/drawing/2014/main" id="{8DFC8825-ACDF-E536-E9A5-1058195B8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99009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72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09541E-321A-FF75-F8AB-6960FDB5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4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02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http://www.foreignaffairs.com/files/images/1858_1_CourseOfEmpire_Savage_Cole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438"/>
            <a:ext cx="9144000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457200" y="6443663"/>
            <a:ext cx="8016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600" dirty="0"/>
              <a:t>Thomas Cole, The Course of Empire (1833-36). Collection of the New York Historical Society.</a:t>
            </a:r>
          </a:p>
        </p:txBody>
      </p:sp>
    </p:spTree>
    <p:extLst>
      <p:ext uri="{BB962C8B-B14F-4D97-AF65-F5344CB8AC3E}">
        <p14:creationId xmlns:p14="http://schemas.microsoft.com/office/powerpoint/2010/main" val="1540057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http://www.foreignaffairs.com/files/images/1858_2_CourseOfEmpire_Arcadian_Cole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932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308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http://www.foreignaffairs.com/files/images/1858_3_CourseOfEmpire_Consummation_Cole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217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732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http://www.foreignaffairs.com/files/images/1858_4_CourseOfEmpire_Destruction_Cole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09478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333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7" descr="http://www.foreignaffairs.com/files/images/1858_5_CourseOfEmpire_Desolation_Cole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66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51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f/fc/Karl_Mar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34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4"/>
          <p:cNvSpPr txBox="1">
            <a:spLocks/>
          </p:cNvSpPr>
          <p:nvPr/>
        </p:nvSpPr>
        <p:spPr>
          <a:xfrm>
            <a:off x="4953000" y="152400"/>
            <a:ext cx="3886200" cy="4343400"/>
          </a:xfrm>
          <a:prstGeom prst="rect">
            <a:avLst/>
          </a:prstGeom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5400" kern="0" dirty="0">
                <a:latin typeface="+mn-lt"/>
              </a:rPr>
              <a:t>“La </a:t>
            </a:r>
            <a:r>
              <a:rPr lang="en-US" sz="5400" kern="0" dirty="0" err="1">
                <a:latin typeface="+mn-lt"/>
              </a:rPr>
              <a:t>historia</a:t>
            </a:r>
            <a:r>
              <a:rPr lang="en-US" sz="5400" kern="0" dirty="0">
                <a:latin typeface="+mn-lt"/>
              </a:rPr>
              <a:t> se </a:t>
            </a:r>
            <a:r>
              <a:rPr lang="en-US" sz="5400" kern="0" dirty="0" err="1">
                <a:latin typeface="+mn-lt"/>
              </a:rPr>
              <a:t>repite</a:t>
            </a:r>
            <a:r>
              <a:rPr lang="en-US" sz="5400" kern="0" dirty="0">
                <a:latin typeface="+mn-lt"/>
              </a:rPr>
              <a:t>, primero </a:t>
            </a:r>
            <a:r>
              <a:rPr lang="en-US" sz="5400" kern="0" dirty="0" err="1">
                <a:latin typeface="+mn-lt"/>
              </a:rPr>
              <a:t>como</a:t>
            </a:r>
            <a:r>
              <a:rPr lang="en-US" sz="5400" kern="0" dirty="0">
                <a:latin typeface="+mn-lt"/>
              </a:rPr>
              <a:t> </a:t>
            </a:r>
            <a:r>
              <a:rPr lang="en-US" sz="5400" kern="0" dirty="0" err="1">
                <a:latin typeface="+mn-lt"/>
              </a:rPr>
              <a:t>tragedia</a:t>
            </a:r>
            <a:r>
              <a:rPr lang="en-US" sz="5400" kern="0" dirty="0">
                <a:latin typeface="+mn-lt"/>
              </a:rPr>
              <a:t>, y </a:t>
            </a:r>
            <a:r>
              <a:rPr lang="en-US" sz="5400" kern="0" dirty="0" err="1">
                <a:latin typeface="+mn-lt"/>
              </a:rPr>
              <a:t>después</a:t>
            </a:r>
            <a:r>
              <a:rPr lang="en-US" sz="5400" kern="0" dirty="0">
                <a:latin typeface="+mn-lt"/>
              </a:rPr>
              <a:t> </a:t>
            </a:r>
            <a:r>
              <a:rPr lang="en-US" sz="5400" kern="0" dirty="0" err="1">
                <a:latin typeface="+mn-lt"/>
              </a:rPr>
              <a:t>como</a:t>
            </a:r>
            <a:r>
              <a:rPr lang="en-US" sz="5400" kern="0" dirty="0">
                <a:latin typeface="+mn-lt"/>
              </a:rPr>
              <a:t> </a:t>
            </a:r>
            <a:r>
              <a:rPr lang="en-US" sz="5400" kern="0" dirty="0" err="1">
                <a:latin typeface="+mn-lt"/>
              </a:rPr>
              <a:t>farsa</a:t>
            </a:r>
            <a:r>
              <a:rPr lang="en-US" sz="5400" kern="0" dirty="0">
                <a:latin typeface="+mn-lt"/>
              </a:rPr>
              <a:t>”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4000" i="1" kern="0" dirty="0">
                <a:latin typeface="+mn-lt"/>
              </a:rPr>
              <a:t>Karl Marx</a:t>
            </a:r>
          </a:p>
        </p:txBody>
      </p:sp>
    </p:spTree>
    <p:extLst>
      <p:ext uri="{BB962C8B-B14F-4D97-AF65-F5344CB8AC3E}">
        <p14:creationId xmlns:p14="http://schemas.microsoft.com/office/powerpoint/2010/main" val="2877793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4"/>
          <p:cNvSpPr>
            <a:spLocks noGrp="1"/>
          </p:cNvSpPr>
          <p:nvPr>
            <p:ph idx="1"/>
          </p:nvPr>
        </p:nvSpPr>
        <p:spPr>
          <a:xfrm>
            <a:off x="5410200" y="990600"/>
            <a:ext cx="3886200" cy="4343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5400" dirty="0"/>
              <a:t>“La </a:t>
            </a:r>
            <a:r>
              <a:rPr lang="en-US" sz="5400" dirty="0" err="1"/>
              <a:t>historia</a:t>
            </a:r>
            <a:r>
              <a:rPr lang="en-US" sz="5400" dirty="0"/>
              <a:t> no se </a:t>
            </a:r>
            <a:r>
              <a:rPr lang="en-US" sz="5400" dirty="0" err="1"/>
              <a:t>repite</a:t>
            </a:r>
            <a:r>
              <a:rPr lang="en-US" sz="5400" dirty="0"/>
              <a:t>, </a:t>
            </a:r>
            <a:r>
              <a:rPr lang="en-US" sz="5400" dirty="0" err="1"/>
              <a:t>pero</a:t>
            </a:r>
            <a:r>
              <a:rPr lang="en-US" sz="5400" dirty="0"/>
              <a:t> rima.”</a:t>
            </a:r>
          </a:p>
          <a:p>
            <a:pPr marL="0" indent="0">
              <a:buFontTx/>
              <a:buNone/>
            </a:pPr>
            <a:r>
              <a:rPr lang="en-US" sz="4000" i="1" dirty="0"/>
              <a:t>Mark Twain</a:t>
            </a:r>
          </a:p>
        </p:txBody>
      </p:sp>
      <p:pic>
        <p:nvPicPr>
          <p:cNvPr id="4099" name="Picture 2" descr="http://drmyers.files.wordpress.com/2009/05/marktwainl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81600" cy="61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5607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oma.org/explore/inside_out/inside_out/wp-content/uploads/2011/04/The-Great-Dictator-2.jpg">
            <a:extLst>
              <a:ext uri="{FF2B5EF4-FFF2-40B4-BE49-F238E27FC236}">
                <a16:creationId xmlns:a16="http://schemas.microsoft.com/office/drawing/2014/main" id="{B0A63D4F-DBD0-72D8-6C97-B949A0BE6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40573"/>
            <a:ext cx="3733800" cy="291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tlasshrugs2000.typepad.com/photos/uncategorized/chaplin_great_dictator.jpg">
            <a:extLst>
              <a:ext uri="{FF2B5EF4-FFF2-40B4-BE49-F238E27FC236}">
                <a16:creationId xmlns:a16="http://schemas.microsoft.com/office/drawing/2014/main" id="{6CDFDB7A-4745-4406-6760-0991C5FFF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/>
          <a:stretch/>
        </p:blipFill>
        <p:spPr bwMode="auto">
          <a:xfrm>
            <a:off x="5867400" y="541506"/>
            <a:ext cx="3270173" cy="218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doctormacro.com/Images/Chaplin,%20Charlie/Annex/Annex%20-%20Chaplin,%20Charlie%20(Great%20Dictator,%20The)_04.jpg">
            <a:extLst>
              <a:ext uri="{FF2B5EF4-FFF2-40B4-BE49-F238E27FC236}">
                <a16:creationId xmlns:a16="http://schemas.microsoft.com/office/drawing/2014/main" id="{1F39F340-8412-D58E-6715-E1F3DA491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63" y="541506"/>
            <a:ext cx="2751463" cy="215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clown-ministry.com/images/charlie-chaplin-great-dictator-dance-globe.jpg">
            <a:extLst>
              <a:ext uri="{FF2B5EF4-FFF2-40B4-BE49-F238E27FC236}">
                <a16:creationId xmlns:a16="http://schemas.microsoft.com/office/drawing/2014/main" id="{9D51DD39-7912-31A7-BD5B-B5454738F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533400"/>
            <a:ext cx="2882409" cy="216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8035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5917C-B7BC-EA85-A40B-3DC96EA75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22531"/>
          </a:xfrm>
        </p:spPr>
        <p:txBody>
          <a:bodyPr/>
          <a:lstStyle/>
          <a:p>
            <a:r>
              <a:rPr lang="en-US" dirty="0" err="1"/>
              <a:t>Predicción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Macro-</a:t>
            </a:r>
            <a:r>
              <a:rPr lang="en-US" dirty="0" err="1"/>
              <a:t>Sociología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A7768E-E9B6-19E0-C30A-DD31490C0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35" y="3563973"/>
            <a:ext cx="1477065" cy="1922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5F5E7B-E160-8007-0340-1352F1932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762000"/>
            <a:ext cx="1556799" cy="2024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B63B33-9D10-538D-EB62-E4E9307C3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920" y="2895600"/>
            <a:ext cx="1120080" cy="1485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F4303-68E3-E95A-D8E4-2B225E3D4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657" y="1652984"/>
            <a:ext cx="1363543" cy="17585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D6EB84-9528-204D-0E8A-9AF032B31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0" y="2971800"/>
            <a:ext cx="1320694" cy="15634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007A82-57EA-894B-5D42-2030B3DB2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990600"/>
            <a:ext cx="1305751" cy="18578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51A2D2-706F-2819-E667-A1229BD9E0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2801" y="2590800"/>
            <a:ext cx="1219200" cy="14860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B83002-951D-E054-26CC-DD2643BD22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5219" y="4191000"/>
            <a:ext cx="1289181" cy="16575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8AE3-44A4-6C40-FB86-5EF1892CA9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0107" y="4534477"/>
            <a:ext cx="986493" cy="14853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B2F40E-E168-351F-BCF0-C3EB56073C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6090" y="3124200"/>
            <a:ext cx="1571844" cy="21815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7762B2-3D65-3BD3-C499-1202297AC380}"/>
              </a:ext>
            </a:extLst>
          </p:cNvPr>
          <p:cNvSpPr txBox="1"/>
          <p:nvPr/>
        </p:nvSpPr>
        <p:spPr>
          <a:xfrm>
            <a:off x="76200" y="60270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Daniel Bell, Randy Collins, Jack Goldstone, Juan J. Linz, Seymour Martin </a:t>
            </a:r>
            <a:r>
              <a:rPr lang="en-US" sz="1600" dirty="0" err="1"/>
              <a:t>Lipset</a:t>
            </a:r>
            <a:r>
              <a:rPr lang="en-US" sz="1600" dirty="0"/>
              <a:t>, Karl Marx, Theda Skocpol, and Max Weber.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7FC526D-1EF7-7AE6-43FD-60A2EDA20B0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4295" r="6196"/>
          <a:stretch>
            <a:fillRect/>
          </a:stretch>
        </p:blipFill>
        <p:spPr>
          <a:xfrm>
            <a:off x="5738591" y="762000"/>
            <a:ext cx="1500409" cy="2193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76CC9F-7818-1179-3745-00644158F4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9000" y="4608731"/>
            <a:ext cx="1040497" cy="15634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1ECDC2-4A71-970A-C90F-2EE20ABF2832}"/>
              </a:ext>
            </a:extLst>
          </p:cNvPr>
          <p:cNvSpPr txBox="1"/>
          <p:nvPr/>
        </p:nvSpPr>
        <p:spPr>
          <a:xfrm>
            <a:off x="4648200" y="6218872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Jim Coleman, George Homans, Guillermina Fasso, Robert K. Merton, and Duncan Watts.</a:t>
            </a:r>
          </a:p>
        </p:txBody>
      </p:sp>
      <p:pic>
        <p:nvPicPr>
          <p:cNvPr id="8" name="Picture 7" descr="Prof. Juan José Linz">
            <a:extLst>
              <a:ext uri="{FF2B5EF4-FFF2-40B4-BE49-F238E27FC236}">
                <a16:creationId xmlns:a16="http://schemas.microsoft.com/office/drawing/2014/main" id="{C14A4711-C11F-2D95-497A-7F1BB5DFA4E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30971" r="12071"/>
          <a:stretch>
            <a:fillRect/>
          </a:stretch>
        </p:blipFill>
        <p:spPr>
          <a:xfrm>
            <a:off x="3429000" y="914400"/>
            <a:ext cx="1238049" cy="15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02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72B43-77B8-1B3E-642B-1CAE7A26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90600"/>
          </a:xfrm>
        </p:spPr>
        <p:txBody>
          <a:bodyPr/>
          <a:lstStyle/>
          <a:p>
            <a:r>
              <a:rPr lang="en-US" dirty="0"/>
              <a:t>Teoría y </a:t>
            </a:r>
            <a:r>
              <a:rPr lang="en-US" dirty="0" err="1"/>
              <a:t>Predicción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AF081-5CF2-6E08-E418-10CCE242F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66800"/>
            <a:ext cx="8153400" cy="4114800"/>
          </a:xfrm>
        </p:spPr>
        <p:txBody>
          <a:bodyPr/>
          <a:lstStyle/>
          <a:p>
            <a:r>
              <a:rPr lang="en-US" dirty="0"/>
              <a:t>Las </a:t>
            </a:r>
            <a:r>
              <a:rPr lang="en-US" dirty="0" err="1"/>
              <a:t>virtudes</a:t>
            </a:r>
            <a:r>
              <a:rPr lang="en-US" dirty="0"/>
              <a:t> de </a:t>
            </a:r>
            <a:r>
              <a:rPr lang="en-US" dirty="0" err="1"/>
              <a:t>una</a:t>
            </a:r>
            <a:r>
              <a:rPr lang="en-US" dirty="0"/>
              <a:t> t</a:t>
            </a:r>
            <a:r>
              <a:rPr lang="es-ES" dirty="0" err="1"/>
              <a:t>eoría</a:t>
            </a:r>
            <a:r>
              <a:rPr lang="es-ES" dirty="0"/>
              <a:t> </a:t>
            </a:r>
            <a:r>
              <a:rPr lang="en-US" dirty="0"/>
              <a:t>“</a:t>
            </a:r>
            <a:r>
              <a:rPr lang="en-US" dirty="0" err="1"/>
              <a:t>deben</a:t>
            </a:r>
            <a:r>
              <a:rPr lang="en-US" dirty="0"/>
              <a:t> </a:t>
            </a:r>
            <a:r>
              <a:rPr lang="en-US" dirty="0" err="1"/>
              <a:t>juzgarse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términos</a:t>
            </a:r>
            <a:r>
              <a:rPr lang="en-US" dirty="0"/>
              <a:t> de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precisión</a:t>
            </a:r>
            <a:r>
              <a:rPr lang="en-US" dirty="0"/>
              <a:t>, </a:t>
            </a:r>
            <a:r>
              <a:rPr lang="en-US" dirty="0" err="1"/>
              <a:t>alcance</a:t>
            </a:r>
            <a:r>
              <a:rPr lang="en-US" dirty="0"/>
              <a:t> y </a:t>
            </a:r>
            <a:r>
              <a:rPr lang="en-US" dirty="0" err="1"/>
              <a:t>conformidad</a:t>
            </a:r>
            <a:r>
              <a:rPr lang="en-US" dirty="0"/>
              <a:t> con las </a:t>
            </a:r>
            <a:r>
              <a:rPr lang="en-US" dirty="0" err="1"/>
              <a:t>predicciones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ofrece</a:t>
            </a:r>
            <a:r>
              <a:rPr lang="en-US" dirty="0"/>
              <a:t>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253548-F19C-6E41-E393-1652AF61C8B7}"/>
              </a:ext>
            </a:extLst>
          </p:cNvPr>
          <p:cNvSpPr txBox="1"/>
          <p:nvPr/>
        </p:nvSpPr>
        <p:spPr>
          <a:xfrm>
            <a:off x="76200" y="6273225"/>
            <a:ext cx="8763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Friedman, Milton. 1966. “The Methodology of Positive Economics.” In </a:t>
            </a:r>
            <a:r>
              <a:rPr lang="en-US" sz="1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Essays in Positive Economics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Chicago: University of Chicago Press, p. 4.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31F198-D82C-FB20-B5D1-62495F879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876079"/>
            <a:ext cx="3143689" cy="337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09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CEAC5C-D93E-D3EE-F4B4-7C3AE79C2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222" y="222171"/>
            <a:ext cx="1511378" cy="1530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E8AA01-4870-08B2-9979-08673E346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84" y="2114482"/>
            <a:ext cx="8407832" cy="26290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25B60B-2AA3-FCFB-2309-4C2A4B5C8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777" y="152400"/>
            <a:ext cx="2400423" cy="24322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21622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foreignaffairs.com/files/images/SO14_Cover_212.jpg">
            <a:extLst>
              <a:ext uri="{FF2B5EF4-FFF2-40B4-BE49-F238E27FC236}">
                <a16:creationId xmlns:a16="http://schemas.microsoft.com/office/drawing/2014/main" id="{061F1218-EE5A-D36B-5620-31C8BE25E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218590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BA7B7BF-5D6D-6A25-0A94-4DE7D6736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r="54500"/>
          <a:stretch/>
        </p:blipFill>
        <p:spPr bwMode="auto">
          <a:xfrm>
            <a:off x="6248400" y="304800"/>
            <a:ext cx="2186938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28E25F7-D7EC-C3D2-EA0A-962B9448B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70905"/>
            <a:ext cx="2362201" cy="315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EA4709-5213-5E1B-D11A-74AD9283E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314" y="1219200"/>
            <a:ext cx="3458686" cy="518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3C856A-4F17-3291-63DE-3FAC542F3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685800"/>
            <a:ext cx="1895740" cy="3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42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969DF-E6C5-E538-342F-D5563FEA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s-ES" dirty="0"/>
              <a:t>U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limitación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C9A1F-2215-3FE0-230F-6DAE8C5D4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4114800"/>
          </a:xfrm>
        </p:spPr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posible</a:t>
            </a:r>
            <a:r>
              <a:rPr lang="en-US" dirty="0"/>
              <a:t> </a:t>
            </a:r>
            <a:r>
              <a:rPr lang="en-US" dirty="0" err="1"/>
              <a:t>escenario</a:t>
            </a:r>
            <a:r>
              <a:rPr lang="en-US" dirty="0"/>
              <a:t> </a:t>
            </a:r>
            <a:r>
              <a:rPr lang="en-US" dirty="0" err="1"/>
              <a:t>futuro</a:t>
            </a:r>
            <a:r>
              <a:rPr lang="en-US" dirty="0"/>
              <a:t> es </a:t>
            </a:r>
            <a:r>
              <a:rPr lang="en-US" dirty="0" err="1"/>
              <a:t>que</a:t>
            </a:r>
            <a:r>
              <a:rPr lang="en-US" dirty="0"/>
              <a:t> se </a:t>
            </a:r>
            <a:r>
              <a:rPr lang="en-US" dirty="0" err="1"/>
              <a:t>produzca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fragmentación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jerarquía</a:t>
            </a:r>
            <a:r>
              <a:rPr lang="en-US" dirty="0"/>
              <a:t> </a:t>
            </a:r>
            <a:r>
              <a:rPr lang="en-US" dirty="0" err="1"/>
              <a:t>hegemónica</a:t>
            </a:r>
            <a:r>
              <a:rPr lang="en-US" dirty="0"/>
              <a:t> </a:t>
            </a:r>
            <a:r>
              <a:rPr lang="en-US" dirty="0" err="1"/>
              <a:t>mundial</a:t>
            </a:r>
            <a:r>
              <a:rPr lang="en-US" dirty="0"/>
              <a:t>.</a:t>
            </a:r>
          </a:p>
          <a:p>
            <a:r>
              <a:rPr lang="en-US" dirty="0" err="1"/>
              <a:t>Potencias</a:t>
            </a:r>
            <a:r>
              <a:rPr lang="en-US" dirty="0"/>
              <a:t> de </a:t>
            </a:r>
            <a:r>
              <a:rPr lang="en-US" dirty="0" err="1"/>
              <a:t>rango</a:t>
            </a:r>
            <a:r>
              <a:rPr lang="en-US" dirty="0"/>
              <a:t> </a:t>
            </a:r>
            <a:r>
              <a:rPr lang="en-US" dirty="0" err="1"/>
              <a:t>intermedio</a:t>
            </a:r>
            <a:r>
              <a:rPr lang="en-US" dirty="0"/>
              <a:t> </a:t>
            </a:r>
            <a:r>
              <a:rPr lang="en-US" dirty="0" err="1"/>
              <a:t>pueden</a:t>
            </a:r>
            <a:r>
              <a:rPr lang="en-US" dirty="0"/>
              <a:t>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influencia</a:t>
            </a:r>
            <a:r>
              <a:rPr lang="en-US" dirty="0"/>
              <a:t> (Georg Simmel). </a:t>
            </a:r>
          </a:p>
          <a:p>
            <a:r>
              <a:rPr lang="en-US" dirty="0"/>
              <a:t>Sin embargo, la </a:t>
            </a:r>
            <a:r>
              <a:rPr lang="en-US" dirty="0" err="1"/>
              <a:t>literatura</a:t>
            </a:r>
            <a:r>
              <a:rPr lang="en-US" dirty="0"/>
              <a:t> indica </a:t>
            </a:r>
            <a:r>
              <a:rPr lang="en-US" dirty="0" err="1"/>
              <a:t>que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EEUU </a:t>
            </a:r>
            <a:r>
              <a:rPr lang="en-US" dirty="0" err="1"/>
              <a:t>seguirá</a:t>
            </a:r>
            <a:r>
              <a:rPr lang="en-US" dirty="0"/>
              <a:t> </a:t>
            </a:r>
            <a:r>
              <a:rPr lang="en-US" dirty="0" err="1"/>
              <a:t>aliándose</a:t>
            </a:r>
            <a:r>
              <a:rPr lang="en-US" dirty="0"/>
              <a:t> con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países</a:t>
            </a:r>
            <a:r>
              <a:rPr lang="en-US" dirty="0"/>
              <a:t> </a:t>
            </a:r>
            <a:r>
              <a:rPr lang="en-US" dirty="0" err="1"/>
              <a:t>más</a:t>
            </a:r>
            <a:r>
              <a:rPr lang="en-US" dirty="0"/>
              <a:t> </a:t>
            </a:r>
            <a:r>
              <a:rPr lang="en-US" dirty="0" err="1"/>
              <a:t>ricos</a:t>
            </a:r>
            <a:r>
              <a:rPr lang="en-US" dirty="0"/>
              <a:t> del </a:t>
            </a:r>
            <a:r>
              <a:rPr lang="en-US" dirty="0" err="1"/>
              <a:t>mundo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Por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contrario</a:t>
            </a:r>
            <a:r>
              <a:rPr lang="en-US" dirty="0"/>
              <a:t>, China:</a:t>
            </a:r>
          </a:p>
          <a:p>
            <a:pPr lvl="2"/>
            <a:r>
              <a:rPr lang="en-US" dirty="0" err="1"/>
              <a:t>Seguirá</a:t>
            </a:r>
            <a:r>
              <a:rPr lang="en-US" dirty="0"/>
              <a:t> </a:t>
            </a:r>
            <a:r>
              <a:rPr lang="en-US" dirty="0" err="1"/>
              <a:t>limitada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nacionalismo</a:t>
            </a:r>
            <a:r>
              <a:rPr lang="en-US" dirty="0"/>
              <a:t> e </a:t>
            </a:r>
            <a:r>
              <a:rPr lang="en-US" dirty="0" err="1"/>
              <a:t>ideología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Se </a:t>
            </a:r>
            <a:r>
              <a:rPr lang="en-US" dirty="0" err="1"/>
              <a:t>aliará</a:t>
            </a:r>
            <a:r>
              <a:rPr lang="en-US" dirty="0"/>
              <a:t> con </a:t>
            </a:r>
            <a:r>
              <a:rPr lang="en-US" dirty="0" err="1"/>
              <a:t>estados</a:t>
            </a:r>
            <a:r>
              <a:rPr lang="en-US" dirty="0"/>
              <a:t> </a:t>
            </a:r>
            <a:r>
              <a:rPr lang="en-US" dirty="0" err="1"/>
              <a:t>relativamente</a:t>
            </a:r>
            <a:r>
              <a:rPr lang="en-US" dirty="0"/>
              <a:t> </a:t>
            </a:r>
            <a:r>
              <a:rPr lang="en-US" dirty="0" err="1"/>
              <a:t>débiles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1215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5FDB-ECE4-9639-0492-CFA4DB48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 Trampa de </a:t>
            </a:r>
            <a:r>
              <a:rPr lang="en-US" dirty="0" err="1"/>
              <a:t>Tucídides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B1C54-0851-FEE5-5216-9779AAD09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r>
              <a:rPr lang="en-GB" sz="4000" dirty="0"/>
              <a:t>Graham Allison </a:t>
            </a:r>
            <a:r>
              <a:rPr lang="en-GB" sz="4000" dirty="0" err="1"/>
              <a:t>escribi</a:t>
            </a:r>
            <a:r>
              <a:rPr lang="es-ES" sz="4000" dirty="0" err="1"/>
              <a:t>ó</a:t>
            </a:r>
            <a:r>
              <a:rPr lang="es-ES" sz="4000" dirty="0"/>
              <a:t> en </a:t>
            </a:r>
            <a:r>
              <a:rPr lang="en-GB" sz="4000" dirty="0"/>
              <a:t>2017 </a:t>
            </a:r>
            <a:r>
              <a:rPr lang="en-GB" sz="4000" dirty="0" err="1"/>
              <a:t>que</a:t>
            </a:r>
            <a:r>
              <a:rPr lang="en-GB" sz="4000" dirty="0"/>
              <a:t> EEUU </a:t>
            </a:r>
            <a:r>
              <a:rPr lang="en-GB" sz="4000" dirty="0" err="1"/>
              <a:t>cayó</a:t>
            </a:r>
            <a:r>
              <a:rPr lang="en-GB" sz="4000" dirty="0"/>
              <a:t> </a:t>
            </a:r>
            <a:r>
              <a:rPr lang="en-GB" sz="4000" dirty="0" err="1"/>
              <a:t>en</a:t>
            </a:r>
            <a:r>
              <a:rPr lang="en-GB" sz="4000" dirty="0"/>
              <a:t> la </a:t>
            </a:r>
            <a:r>
              <a:rPr lang="en-GB" sz="4000" dirty="0" err="1"/>
              <a:t>trampa</a:t>
            </a:r>
            <a:r>
              <a:rPr lang="en-GB" sz="4000" dirty="0"/>
              <a:t> de </a:t>
            </a:r>
            <a:r>
              <a:rPr lang="en-GB" sz="4000" dirty="0" err="1"/>
              <a:t>Tucídides</a:t>
            </a:r>
            <a:r>
              <a:rPr lang="en-GB" sz="4000" dirty="0"/>
              <a:t> </a:t>
            </a:r>
            <a:r>
              <a:rPr lang="en-GB" sz="4000" dirty="0" err="1"/>
              <a:t>cuando</a:t>
            </a:r>
            <a:r>
              <a:rPr lang="en-GB" sz="4000" dirty="0"/>
              <a:t> </a:t>
            </a:r>
            <a:r>
              <a:rPr lang="en-GB" sz="4000" dirty="0" err="1"/>
              <a:t>abrió</a:t>
            </a:r>
            <a:r>
              <a:rPr lang="en-GB" sz="4000" dirty="0"/>
              <a:t> a China sus mercados de </a:t>
            </a:r>
            <a:r>
              <a:rPr lang="en-GB" sz="4000" dirty="0" err="1"/>
              <a:t>consumo</a:t>
            </a:r>
            <a:r>
              <a:rPr lang="en-GB" sz="4000" dirty="0"/>
              <a:t> y </a:t>
            </a:r>
            <a:r>
              <a:rPr lang="en-GB" sz="4000" dirty="0" err="1"/>
              <a:t>financiero</a:t>
            </a:r>
            <a:r>
              <a:rPr lang="en-GB" sz="4000" dirty="0"/>
              <a:t>.</a:t>
            </a:r>
          </a:p>
          <a:p>
            <a:r>
              <a:rPr lang="en-GB" sz="4000" dirty="0"/>
              <a:t>“</a:t>
            </a:r>
            <a:r>
              <a:rPr lang="en-GB" sz="4000" dirty="0" err="1"/>
              <a:t>Matrimonio</a:t>
            </a:r>
            <a:r>
              <a:rPr lang="en-GB" sz="4000" dirty="0"/>
              <a:t> de </a:t>
            </a:r>
            <a:r>
              <a:rPr lang="en-GB" sz="4000" dirty="0" err="1"/>
              <a:t>coveniencia</a:t>
            </a:r>
            <a:r>
              <a:rPr lang="en-GB" sz="4000" dirty="0"/>
              <a:t>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2E67A-7BB4-3F46-8890-DD9E80DD06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89" r="6425"/>
          <a:stretch>
            <a:fillRect/>
          </a:stretch>
        </p:blipFill>
        <p:spPr>
          <a:xfrm>
            <a:off x="0" y="0"/>
            <a:ext cx="1573023" cy="1972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F3B5D-4F4E-1952-8576-21E365DC2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977" y="0"/>
            <a:ext cx="1573023" cy="1972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273669-7459-0589-294A-388FF06E73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262323"/>
            <a:ext cx="1872041" cy="1595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2ED60D-9D19-1EFC-EC67-777B5F3F8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6781" y="5262323"/>
            <a:ext cx="2157205" cy="15956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FBA2E2-51DE-1D3A-E5A4-AE3963E05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4184" y="5257800"/>
            <a:ext cx="2258816" cy="159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32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D5CC3D-0BF2-96EB-383D-CBF7A36F8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217" y="0"/>
            <a:ext cx="6931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09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58E2B-20FC-1734-BA4C-75ED37170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sz="3600" dirty="0"/>
              <a:t>Rankings N</a:t>
            </a:r>
            <a:r>
              <a:rPr lang="es-ES" sz="3600" dirty="0" err="1"/>
              <a:t>úmero</a:t>
            </a:r>
            <a:r>
              <a:rPr lang="es-ES" sz="3600" dirty="0"/>
              <a:t> 1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48551-D738-D2F7-D179-5686C36B8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0"/>
            <a:ext cx="8239125" cy="4114800"/>
          </a:xfrm>
        </p:spPr>
        <p:txBody>
          <a:bodyPr/>
          <a:lstStyle/>
          <a:p>
            <a:r>
              <a:rPr lang="en-US" sz="2800" dirty="0"/>
              <a:t>EEUU: </a:t>
            </a:r>
          </a:p>
          <a:p>
            <a:pPr lvl="1"/>
            <a:r>
              <a:rPr lang="en-US" sz="2400" dirty="0"/>
              <a:t>Poder </a:t>
            </a:r>
            <a:r>
              <a:rPr lang="en-US" sz="2400" dirty="0" err="1"/>
              <a:t>duro</a:t>
            </a:r>
            <a:r>
              <a:rPr lang="en-US" sz="2400" dirty="0"/>
              <a:t>.</a:t>
            </a:r>
          </a:p>
          <a:p>
            <a:r>
              <a:rPr lang="en-US" sz="2800" dirty="0"/>
              <a:t>China:</a:t>
            </a:r>
            <a:endParaRPr lang="en-US" sz="2400" dirty="0"/>
          </a:p>
          <a:p>
            <a:pPr lvl="1"/>
            <a:r>
              <a:rPr lang="en-US" sz="2400" dirty="0" err="1"/>
              <a:t>Instituciones</a:t>
            </a:r>
            <a:r>
              <a:rPr lang="en-US" sz="2400" dirty="0"/>
              <a:t> </a:t>
            </a:r>
            <a:r>
              <a:rPr lang="en-US" sz="2400" dirty="0" err="1"/>
              <a:t>políticas</a:t>
            </a:r>
            <a:r>
              <a:rPr lang="en-US" sz="2400" dirty="0"/>
              <a:t> (= UE).</a:t>
            </a:r>
          </a:p>
          <a:p>
            <a:r>
              <a:rPr lang="en-US" sz="2800" dirty="0"/>
              <a:t>Unión Europea:</a:t>
            </a:r>
          </a:p>
          <a:p>
            <a:pPr lvl="1"/>
            <a:r>
              <a:rPr lang="en-US" sz="2400" dirty="0" err="1"/>
              <a:t>Instituciones</a:t>
            </a:r>
            <a:r>
              <a:rPr lang="en-US" sz="2400" dirty="0"/>
              <a:t> pol</a:t>
            </a:r>
            <a:r>
              <a:rPr lang="es-ES" sz="2400" dirty="0" err="1"/>
              <a:t>íticas</a:t>
            </a:r>
            <a:r>
              <a:rPr lang="es-ES" sz="2400" dirty="0"/>
              <a:t> </a:t>
            </a:r>
            <a:r>
              <a:rPr lang="en-US" sz="2400" dirty="0"/>
              <a:t>(= China).</a:t>
            </a:r>
          </a:p>
          <a:p>
            <a:pPr lvl="1"/>
            <a:r>
              <a:rPr lang="en-US" sz="2400" dirty="0"/>
              <a:t>Poder </a:t>
            </a:r>
            <a:r>
              <a:rPr lang="en-US" sz="2400" dirty="0" err="1"/>
              <a:t>blando</a:t>
            </a:r>
            <a:r>
              <a:rPr lang="en-US" sz="2400" dirty="0"/>
              <a:t>:</a:t>
            </a:r>
            <a:r>
              <a:rPr lang="en-GB" dirty="0"/>
              <a:t> </a:t>
            </a:r>
            <a:r>
              <a:rPr lang="en-GB" sz="2400" dirty="0" err="1"/>
              <a:t>supera</a:t>
            </a:r>
            <a:r>
              <a:rPr lang="en-GB" sz="2400" dirty="0"/>
              <a:t> a EEUU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estudiantes</a:t>
            </a:r>
            <a:r>
              <a:rPr lang="en-GB" sz="2400" dirty="0"/>
              <a:t> </a:t>
            </a:r>
            <a:r>
              <a:rPr lang="en-GB" sz="2400" dirty="0" err="1"/>
              <a:t>extranjeros</a:t>
            </a:r>
            <a:r>
              <a:rPr lang="en-GB" sz="2400" dirty="0"/>
              <a:t>, </a:t>
            </a:r>
            <a:r>
              <a:rPr lang="en-GB" sz="2400" dirty="0" err="1"/>
              <a:t>inmigrantes</a:t>
            </a:r>
            <a:r>
              <a:rPr lang="en-GB" sz="2400" dirty="0"/>
              <a:t>, </a:t>
            </a:r>
            <a:r>
              <a:rPr lang="en-GB" sz="2400" dirty="0" err="1"/>
              <a:t>producción</a:t>
            </a:r>
            <a:r>
              <a:rPr lang="en-GB" sz="2400" dirty="0"/>
              <a:t> </a:t>
            </a:r>
            <a:r>
              <a:rPr lang="en-GB" sz="2400" dirty="0" err="1"/>
              <a:t>cinematográfica</a:t>
            </a:r>
            <a:r>
              <a:rPr lang="en-GB" sz="2400" dirty="0"/>
              <a:t>, y </a:t>
            </a:r>
            <a:r>
              <a:rPr lang="en-GB" sz="2400" dirty="0" err="1"/>
              <a:t>medallas</a:t>
            </a:r>
            <a:r>
              <a:rPr lang="en-GB" sz="2400" dirty="0"/>
              <a:t> </a:t>
            </a:r>
            <a:r>
              <a:rPr lang="en-GB" sz="2400" dirty="0" err="1"/>
              <a:t>olímpicas</a:t>
            </a:r>
            <a:r>
              <a:rPr lang="en-GB" sz="2400" dirty="0"/>
              <a:t>.</a:t>
            </a:r>
            <a:endParaRPr lang="en-US" sz="2400" dirty="0"/>
          </a:p>
          <a:p>
            <a:r>
              <a:rPr lang="en-US" sz="2800" dirty="0" err="1"/>
              <a:t>Federación</a:t>
            </a:r>
            <a:r>
              <a:rPr lang="en-US" sz="2800" dirty="0"/>
              <a:t> Rusa: Cero </a:t>
            </a:r>
            <a:r>
              <a:rPr lang="en-US" sz="2800" dirty="0" err="1"/>
              <a:t>patatero</a:t>
            </a:r>
            <a:r>
              <a:rPr lang="en-US" sz="2800" dirty="0"/>
              <a:t>.</a:t>
            </a:r>
          </a:p>
          <a:p>
            <a:r>
              <a:rPr lang="en-US" sz="2800" dirty="0"/>
              <a:t>India:</a:t>
            </a:r>
            <a:r>
              <a:rPr lang="en-US" dirty="0"/>
              <a:t> </a:t>
            </a:r>
            <a:endParaRPr lang="en-US" sz="2400" dirty="0"/>
          </a:p>
          <a:p>
            <a:pPr lvl="1"/>
            <a:r>
              <a:rPr lang="en-US" sz="2400" dirty="0"/>
              <a:t>Capital </a:t>
            </a:r>
            <a:r>
              <a:rPr lang="en-US" sz="2400" dirty="0" err="1"/>
              <a:t>humano</a:t>
            </a:r>
            <a:r>
              <a:rPr lang="en-US" sz="2400" dirty="0"/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9937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B0A33-42D2-ADFF-8E25-E1718945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s-ES" dirty="0"/>
              <a:t>El Colapso de la URSS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1D86B-1944-4DCC-4EA4-9FAE25B02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s-ES" dirty="0"/>
              <a:t>Mi coautor y colega Randall Collins lo predijo en 1978, en contra de las predicciones de los sovietólogos.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201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80FB61-2441-EE44-1FC0-36378A9A4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673"/>
            <a:ext cx="9100799" cy="518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22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2522D-D053-D097-C1EC-4A698AAAE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Los peligros de hacer predicciones demográficas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0C2E2-B31F-7871-8004-24F4DA155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4114800"/>
          </a:xfrm>
        </p:spPr>
        <p:txBody>
          <a:bodyPr/>
          <a:lstStyle/>
          <a:p>
            <a:r>
              <a:rPr lang="es-ES" dirty="0"/>
              <a:t>Yo realicé cálculos que llevaron a mis profesores a predecir que en el caso de las mujeres solteras mayores de 40 años era más probable que murieran en un ataque terrorista que se casaran (</a:t>
            </a:r>
            <a:r>
              <a:rPr lang="es-ES" i="1" dirty="0"/>
              <a:t>p </a:t>
            </a:r>
            <a:r>
              <a:rPr lang="en-US" dirty="0"/>
              <a:t>= </a:t>
            </a:r>
            <a:r>
              <a:rPr lang="es-ES" dirty="0"/>
              <a:t>3%).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2770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42E5F3-77E3-506A-5EFE-9E4FB102E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849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FD7029-5A3A-BB16-FF7A-80A3C87BD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/>
          <a:lstStyle/>
          <a:p>
            <a:r>
              <a:rPr lang="es-ES" dirty="0"/>
              <a:t>Índice de Hegemonía Global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E7CDB56-5E69-5175-661D-1525A32B44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600200"/>
            <a:ext cx="6400800" cy="1752600"/>
          </a:xfrm>
        </p:spPr>
        <p:txBody>
          <a:bodyPr/>
          <a:lstStyle/>
          <a:p>
            <a:endParaRPr lang="es-ES" dirty="0"/>
          </a:p>
          <a:p>
            <a:r>
              <a:rPr lang="en-US" dirty="0"/>
              <a:t>IHG = log [PIB </a:t>
            </a:r>
            <a:r>
              <a:rPr lang="en-GB" dirty="0"/>
              <a:t>× PIB per c</a:t>
            </a:r>
            <a:r>
              <a:rPr lang="es-ES" dirty="0" err="1"/>
              <a:t>ápita</a:t>
            </a:r>
            <a:r>
              <a:rPr lang="es-ES" dirty="0"/>
              <a:t> </a:t>
            </a:r>
            <a:r>
              <a:rPr lang="en-GB" dirty="0"/>
              <a:t>×    × </a:t>
            </a:r>
            <a:r>
              <a:rPr lang="en-GB" dirty="0" err="1"/>
              <a:t>Toneladas</a:t>
            </a:r>
            <a:r>
              <a:rPr lang="en-GB" dirty="0"/>
              <a:t> de la marina de </a:t>
            </a:r>
            <a:r>
              <a:rPr lang="en-GB" dirty="0" err="1"/>
              <a:t>guerra</a:t>
            </a:r>
            <a:r>
              <a:rPr lang="en-US" dirty="0"/>
              <a:t>]  </a:t>
            </a:r>
          </a:p>
        </p:txBody>
      </p:sp>
    </p:spTree>
    <p:extLst>
      <p:ext uri="{BB962C8B-B14F-4D97-AF65-F5344CB8AC3E}">
        <p14:creationId xmlns:p14="http://schemas.microsoft.com/office/powerpoint/2010/main" val="1968463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ancart2440">
            <a:extLst>
              <a:ext uri="{FF2B5EF4-FFF2-40B4-BE49-F238E27FC236}">
                <a16:creationId xmlns:a16="http://schemas.microsoft.com/office/drawing/2014/main" id="{34B0F08E-18D6-EFB0-7DD9-C264AF218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86301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137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6B2C94-F46D-16BD-DAF5-9BD9F7FE32C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76200"/>
            <a:ext cx="8534400" cy="667004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626909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27BA66-CABD-0099-C72B-0ED98C1F6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199"/>
            <a:ext cx="8686800" cy="6688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66049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showing the growth of the country&#10;&#10;Description automatically generated">
            <a:extLst>
              <a:ext uri="{FF2B5EF4-FFF2-40B4-BE49-F238E27FC236}">
                <a16:creationId xmlns:a16="http://schemas.microsoft.com/office/drawing/2014/main" id="{C731C06C-1360-6096-3219-3B3FC588CB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00" y="76200"/>
            <a:ext cx="9029250" cy="594360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906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BDA9D-5486-977F-7B58-544D063CB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dirty="0" err="1"/>
              <a:t>Polarización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881E2-6001-2E40-C9B6-BE08DE9C0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22" y="828573"/>
            <a:ext cx="8157155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574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showing the number of countries/regions&#10;&#10;Description automatically generated">
            <a:extLst>
              <a:ext uri="{FF2B5EF4-FFF2-40B4-BE49-F238E27FC236}">
                <a16:creationId xmlns:a16="http://schemas.microsoft.com/office/drawing/2014/main" id="{94141B82-8ADE-8D45-67AC-8F8288DB492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44027" y="-33020"/>
            <a:ext cx="5571173" cy="6891020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2050" name="Picture 2" descr="Aerial View of Aircraft Carrier Framed Print featuring the photograph Aerial View Of The Aircraft Carrier Uss by Stocktrek Images">
            <a:extLst>
              <a:ext uri="{FF2B5EF4-FFF2-40B4-BE49-F238E27FC236}">
                <a16:creationId xmlns:a16="http://schemas.microsoft.com/office/drawing/2014/main" id="{FF6F2703-4663-DD3C-4094-0988EB442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6" t="20995" r="28450" b="19018"/>
          <a:stretch>
            <a:fillRect/>
          </a:stretch>
        </p:blipFill>
        <p:spPr bwMode="auto">
          <a:xfrm>
            <a:off x="5410200" y="76200"/>
            <a:ext cx="190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3202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4BC0A-DFD0-E9DA-CAAD-6FD5BDD87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04800"/>
            <a:ext cx="7772400" cy="762000"/>
          </a:xfrm>
        </p:spPr>
        <p:txBody>
          <a:bodyPr/>
          <a:lstStyle/>
          <a:p>
            <a:r>
              <a:rPr lang="en-US" dirty="0"/>
              <a:t>La Guerra Asim</a:t>
            </a:r>
            <a:r>
              <a:rPr lang="es-ES" dirty="0" err="1"/>
              <a:t>étrica</a:t>
            </a:r>
            <a:r>
              <a:rPr lang="es-ES" dirty="0"/>
              <a:t>:</a:t>
            </a:r>
            <a:br>
              <a:rPr lang="es-ES" dirty="0"/>
            </a:br>
            <a:r>
              <a:rPr lang="es-ES" dirty="0"/>
              <a:t>“</a:t>
            </a:r>
            <a:r>
              <a:rPr lang="es-ES" sz="2800" dirty="0"/>
              <a:t>Ganar versus no perder.”</a:t>
            </a:r>
            <a:endParaRPr lang="en-US" dirty="0"/>
          </a:p>
        </p:txBody>
      </p:sp>
      <p:pic>
        <p:nvPicPr>
          <p:cNvPr id="3" name="Picture 2" descr="Aerial View of Aircraft Carrier Framed Print featuring the photograph Aerial View Of The Aircraft Carrier Uss by Stocktrek Images">
            <a:extLst>
              <a:ext uri="{FF2B5EF4-FFF2-40B4-BE49-F238E27FC236}">
                <a16:creationId xmlns:a16="http://schemas.microsoft.com/office/drawing/2014/main" id="{A7C81BF1-E2A5-5385-3D6E-7731A6FA9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6" t="20995" r="28450" b="19018"/>
          <a:stretch>
            <a:fillRect/>
          </a:stretch>
        </p:blipFill>
        <p:spPr bwMode="auto">
          <a:xfrm>
            <a:off x="304800" y="381000"/>
            <a:ext cx="190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FF17F9-7FD3-9EAA-AE2C-674381C97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467" y="4371628"/>
            <a:ext cx="4534533" cy="24863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F7B59E-7855-6769-68E0-68CF83453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542" y="1771323"/>
            <a:ext cx="3639058" cy="2343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4B4766-101F-739E-4D48-B365A673C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585" y="1456933"/>
            <a:ext cx="2972215" cy="2810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09E0E3-C258-C02C-F9ED-1ED64D5B5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4495619"/>
            <a:ext cx="1771897" cy="12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906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7A1AC-3DC1-5508-2844-D0DFA0AF2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Declive</a:t>
            </a:r>
            <a:r>
              <a:rPr lang="en-US" dirty="0"/>
              <a:t> de la </a:t>
            </a:r>
            <a:r>
              <a:rPr lang="en-US" dirty="0" err="1"/>
              <a:t>Poblaci</a:t>
            </a:r>
            <a:r>
              <a:rPr lang="es-ES" dirty="0" err="1"/>
              <a:t>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57A2C-8799-1650-2D1E-4D9059D0F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Nuevo </a:t>
            </a:r>
            <a:r>
              <a:rPr lang="en-US" dirty="0" err="1"/>
              <a:t>papel</a:t>
            </a:r>
            <a:r>
              <a:rPr lang="en-US" dirty="0"/>
              <a:t> de la </a:t>
            </a:r>
            <a:r>
              <a:rPr lang="en-US" dirty="0" err="1"/>
              <a:t>mujer</a:t>
            </a:r>
            <a:r>
              <a:rPr lang="en-US" dirty="0"/>
              <a:t>.</a:t>
            </a:r>
          </a:p>
          <a:p>
            <a:r>
              <a:rPr lang="en-US" dirty="0" err="1"/>
              <a:t>Migraci</a:t>
            </a:r>
            <a:r>
              <a:rPr lang="es-ES" dirty="0" err="1"/>
              <a:t>ón</a:t>
            </a:r>
            <a:r>
              <a:rPr lang="es-ES" dirty="0"/>
              <a:t> campo-ciudad.</a:t>
            </a:r>
          </a:p>
          <a:p>
            <a:r>
              <a:rPr lang="en-US" dirty="0" err="1"/>
              <a:t>Caída</a:t>
            </a:r>
            <a:r>
              <a:rPr lang="en-US" dirty="0"/>
              <a:t> de la </a:t>
            </a:r>
            <a:r>
              <a:rPr lang="en-US" dirty="0" err="1"/>
              <a:t>mortalidad</a:t>
            </a:r>
            <a:r>
              <a:rPr lang="en-US" dirty="0"/>
              <a:t> </a:t>
            </a:r>
            <a:r>
              <a:rPr lang="en-US" dirty="0" err="1"/>
              <a:t>infantil</a:t>
            </a:r>
            <a:r>
              <a:rPr lang="en-US" dirty="0"/>
              <a:t>.</a:t>
            </a:r>
          </a:p>
          <a:p>
            <a:r>
              <a:rPr lang="en-US" dirty="0" err="1"/>
              <a:t>Métodos</a:t>
            </a:r>
            <a:r>
              <a:rPr lang="en-US" dirty="0"/>
              <a:t> </a:t>
            </a:r>
            <a:r>
              <a:rPr lang="en-US" dirty="0" err="1"/>
              <a:t>anticonceptivos</a:t>
            </a:r>
            <a:r>
              <a:rPr lang="en-US" dirty="0"/>
              <a:t>.</a:t>
            </a:r>
          </a:p>
          <a:p>
            <a:r>
              <a:rPr lang="es-ES" dirty="0"/>
              <a:t>Política del hijo único.</a:t>
            </a:r>
            <a:endParaRPr lang="en-US" dirty="0"/>
          </a:p>
          <a:p>
            <a:r>
              <a:rPr lang="en-US" dirty="0" err="1"/>
              <a:t>Futilidad</a:t>
            </a:r>
            <a:r>
              <a:rPr lang="en-US" dirty="0"/>
              <a:t> de las </a:t>
            </a:r>
            <a:r>
              <a:rPr lang="en-US" dirty="0" err="1"/>
              <a:t>políticas</a:t>
            </a:r>
            <a:r>
              <a:rPr lang="en-US" dirty="0"/>
              <a:t> pro-</a:t>
            </a:r>
            <a:r>
              <a:rPr lang="en-US" dirty="0" err="1"/>
              <a:t>natalistas</a:t>
            </a:r>
            <a:r>
              <a:rPr lang="en-US" dirty="0"/>
              <a:t>.</a:t>
            </a:r>
          </a:p>
          <a:p>
            <a:r>
              <a:rPr lang="en-US" dirty="0" err="1"/>
              <a:t>Abuso</a:t>
            </a:r>
            <a:r>
              <a:rPr lang="en-US" dirty="0"/>
              <a:t> de la </a:t>
            </a:r>
            <a:r>
              <a:rPr lang="en-US" dirty="0" err="1"/>
              <a:t>tecnología</a:t>
            </a:r>
            <a:r>
              <a:rPr lang="en-US" dirty="0"/>
              <a:t>.</a:t>
            </a:r>
          </a:p>
          <a:p>
            <a:r>
              <a:rPr lang="en-US" dirty="0"/>
              <a:t>Los </a:t>
            </a:r>
            <a:r>
              <a:rPr lang="en-US" dirty="0" err="1"/>
              <a:t>bebés</a:t>
            </a:r>
            <a:r>
              <a:rPr lang="en-US" dirty="0"/>
              <a:t> son </a:t>
            </a:r>
            <a:r>
              <a:rPr lang="en-US" dirty="0" err="1"/>
              <a:t>caros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47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2262F-10B8-309D-6D1F-4D492F161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s-ES" dirty="0"/>
              <a:t>Los bebés son caros…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207EF-182C-7D70-3A65-F1EC3C806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81200"/>
            <a:ext cx="7772400" cy="4114800"/>
          </a:xfrm>
        </p:spPr>
        <p:txBody>
          <a:bodyPr/>
          <a:lstStyle/>
          <a:p>
            <a:r>
              <a:rPr lang="es-ES" dirty="0"/>
              <a:t>Son un proyecto de inversión.</a:t>
            </a:r>
          </a:p>
          <a:p>
            <a:r>
              <a:rPr lang="es-ES" dirty="0"/>
              <a:t>Flujos de caja.</a:t>
            </a:r>
          </a:p>
          <a:p>
            <a:r>
              <a:rPr lang="es-ES" dirty="0"/>
              <a:t>Valuar Actual neto.</a:t>
            </a:r>
          </a:p>
          <a:p>
            <a:r>
              <a:rPr lang="es-ES" dirty="0"/>
              <a:t>¿Cómo elegir la tasa de descuento?</a:t>
            </a:r>
          </a:p>
          <a:p>
            <a:r>
              <a:rPr lang="es-ES" dirty="0"/>
              <a:t>¿Y los costes hundidos?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02BBD6-AF6F-0467-06B5-3ECA77B6E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497" y="914400"/>
            <a:ext cx="2889303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5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E5A6B-B93B-C3A6-33A4-B1FBF6FEA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57200"/>
          </a:xfrm>
        </p:spPr>
        <p:txBody>
          <a:bodyPr/>
          <a:lstStyle/>
          <a:p>
            <a:r>
              <a:rPr lang="es-ES" dirty="0"/>
              <a:t>Futilidad de las políticas </a:t>
            </a:r>
            <a:r>
              <a:rPr lang="es-ES" dirty="0" err="1"/>
              <a:t>pro-natalistas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A2B538-0480-2A20-9C4C-5308CEA3E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1999"/>
            <a:ext cx="7924800" cy="605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9E76765-2C5A-D734-461E-D610E686A836}"/>
              </a:ext>
            </a:extLst>
          </p:cNvPr>
          <p:cNvSpPr/>
          <p:nvPr/>
        </p:nvSpPr>
        <p:spPr bwMode="auto">
          <a:xfrm>
            <a:off x="3200400" y="5257800"/>
            <a:ext cx="914400" cy="533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7C5D088-A574-3F20-2B69-A3F4B374C975}"/>
              </a:ext>
            </a:extLst>
          </p:cNvPr>
          <p:cNvSpPr/>
          <p:nvPr/>
        </p:nvSpPr>
        <p:spPr bwMode="auto">
          <a:xfrm>
            <a:off x="4419600" y="6248400"/>
            <a:ext cx="914400" cy="5334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823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62658-FA03-03DB-C9CE-2212DA5B2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s-ES" dirty="0"/>
              <a:t>Abuso de la tecnología</a:t>
            </a:r>
            <a:endParaRPr lang="en-US" dirty="0"/>
          </a:p>
        </p:txBody>
      </p:sp>
      <p:pic>
        <p:nvPicPr>
          <p:cNvPr id="3" name="Picture 2" descr="Large map of Zanzibar Island 1">
            <a:extLst>
              <a:ext uri="{FF2B5EF4-FFF2-40B4-BE49-F238E27FC236}">
                <a16:creationId xmlns:a16="http://schemas.microsoft.com/office/drawing/2014/main" id="{8073735F-C41C-8571-40AB-FAF37B49E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14400"/>
            <a:ext cx="3505200" cy="59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213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DE497-EF9C-87CB-9971-B75AE087A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Visto lo visto, </a:t>
            </a:r>
            <a:br>
              <a:rPr lang="en-US" dirty="0"/>
            </a:br>
            <a:r>
              <a:rPr lang="en-US" dirty="0"/>
              <a:t>¿</a:t>
            </a:r>
            <a:r>
              <a:rPr lang="en-US" dirty="0" err="1"/>
              <a:t>desbancar</a:t>
            </a:r>
            <a:r>
              <a:rPr lang="es-ES" dirty="0"/>
              <a:t>á China a EEUU?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B1E1F-EE09-9114-3FF9-E353BCFAD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5400" dirty="0"/>
              <a:t>Sí.</a:t>
            </a:r>
          </a:p>
          <a:p>
            <a:r>
              <a:rPr lang="es-ES" sz="5400" dirty="0"/>
              <a:t>Quizás.</a:t>
            </a:r>
          </a:p>
          <a:p>
            <a:r>
              <a:rPr lang="es-ES" sz="5400" dirty="0"/>
              <a:t>No.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5029722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5A271-58CB-E03B-053B-E355E622A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972335" cy="6096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B4C297-8958-29DA-7ACE-A8CC729526F0}"/>
              </a:ext>
            </a:extLst>
          </p:cNvPr>
          <p:cNvCxnSpPr>
            <a:cxnSpLocks/>
          </p:cNvCxnSpPr>
          <p:nvPr/>
        </p:nvCxnSpPr>
        <p:spPr bwMode="auto">
          <a:xfrm>
            <a:off x="4724400" y="1828800"/>
            <a:ext cx="0" cy="35052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471628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A3B242-16A3-2182-BA92-5C07E2CD095D}"/>
              </a:ext>
            </a:extLst>
          </p:cNvPr>
          <p:cNvSpPr txBox="1"/>
          <p:nvPr/>
        </p:nvSpPr>
        <p:spPr>
          <a:xfrm>
            <a:off x="4439654" y="6550968"/>
            <a:ext cx="46281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https://worldpopulationreview.com/country-rankings/countries-with-declining-population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40B967-DD7A-8005-B5DE-8FC75B868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3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581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CA95D-DC01-6441-482B-CB8C9229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Futuro </a:t>
            </a:r>
            <a:r>
              <a:rPr lang="en-GB" dirty="0" err="1"/>
              <a:t>Demográfico</a:t>
            </a:r>
            <a:r>
              <a:rPr lang="en-GB" dirty="0"/>
              <a:t> de China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15359-E987-7C26-195E-D3469C321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Ahora</a:t>
            </a:r>
            <a:r>
              <a:rPr lang="en-GB" dirty="0"/>
              <a:t> </a:t>
            </a:r>
            <a:r>
              <a:rPr lang="en-GB" dirty="0" err="1"/>
              <a:t>ya</a:t>
            </a:r>
            <a:r>
              <a:rPr lang="en-GB" dirty="0"/>
              <a:t> no hay </a:t>
            </a:r>
            <a:r>
              <a:rPr lang="en-GB" dirty="0" err="1"/>
              <a:t>restricciones</a:t>
            </a:r>
            <a:r>
              <a:rPr lang="en-GB" dirty="0"/>
              <a:t> de </a:t>
            </a:r>
            <a:r>
              <a:rPr lang="en-GB" dirty="0" err="1"/>
              <a:t>número</a:t>
            </a:r>
            <a:r>
              <a:rPr lang="en-GB" dirty="0"/>
              <a:t> de </a:t>
            </a:r>
            <a:r>
              <a:rPr lang="en-GB" dirty="0" err="1"/>
              <a:t>bebés</a:t>
            </a:r>
            <a:r>
              <a:rPr lang="en-GB" dirty="0"/>
              <a:t>.</a:t>
            </a:r>
          </a:p>
          <a:p>
            <a:r>
              <a:rPr lang="es-ES" dirty="0"/>
              <a:t>¿Va la tasa de fecundidad de </a:t>
            </a:r>
            <a:r>
              <a:rPr lang="en-GB" dirty="0"/>
              <a:t>1,0 </a:t>
            </a:r>
            <a:r>
              <a:rPr lang="en-GB" dirty="0" err="1"/>
              <a:t>bebés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mujer</a:t>
            </a:r>
            <a:r>
              <a:rPr lang="en-GB" dirty="0"/>
              <a:t> a…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GB" dirty="0" err="1"/>
              <a:t>Aumentar</a:t>
            </a:r>
            <a:r>
              <a:rPr lang="en-GB" dirty="0"/>
              <a:t>?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GB" dirty="0" err="1"/>
              <a:t>Permanecer</a:t>
            </a:r>
            <a:r>
              <a:rPr lang="en-GB" dirty="0"/>
              <a:t> </a:t>
            </a:r>
            <a:r>
              <a:rPr lang="en-GB" dirty="0" err="1"/>
              <a:t>constante</a:t>
            </a:r>
            <a:r>
              <a:rPr lang="en-GB" dirty="0"/>
              <a:t>?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GB" dirty="0" err="1"/>
              <a:t>Decrecer</a:t>
            </a:r>
            <a:r>
              <a:rPr lang="en-GB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21367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EEAB9E-EE22-88C8-81E5-2833427A9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9001039" cy="5410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68C0DE-2A5E-F88C-44CC-98E831756D51}"/>
              </a:ext>
            </a:extLst>
          </p:cNvPr>
          <p:cNvSpPr txBox="1"/>
          <p:nvPr/>
        </p:nvSpPr>
        <p:spPr>
          <a:xfrm>
            <a:off x="73543" y="6474023"/>
            <a:ext cx="8994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Ong &amp; Wang, Income attraction: An online dating field experiment. </a:t>
            </a:r>
            <a:r>
              <a:rPr lang="en-US" sz="1400" i="1" dirty="0"/>
              <a:t>Journal of Economic Behavior &amp; Organization</a:t>
            </a:r>
            <a:r>
              <a:rPr lang="en-US" sz="1400" dirty="0"/>
              <a:t> (2014).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90224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D8A09-B0C3-D006-F638-AFD0254B9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Impacto del </a:t>
            </a:r>
            <a:r>
              <a:rPr lang="en-US" dirty="0" err="1"/>
              <a:t>Desequilibrio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sexo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China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8AE7D-EFCE-C69E-7E1E-6DFBFD6DA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sz="4000" dirty="0"/>
              <a:t>Las </a:t>
            </a:r>
            <a:r>
              <a:rPr lang="en-US" sz="4000" dirty="0" err="1"/>
              <a:t>familias</a:t>
            </a:r>
            <a:r>
              <a:rPr lang="en-US" sz="4000" dirty="0"/>
              <a:t> </a:t>
            </a:r>
            <a:r>
              <a:rPr lang="en-US" sz="4000" dirty="0" err="1"/>
              <a:t>ahorran</a:t>
            </a:r>
            <a:r>
              <a:rPr lang="en-US" sz="4000" dirty="0"/>
              <a:t> </a:t>
            </a:r>
            <a:r>
              <a:rPr lang="en-US" sz="4000" dirty="0" err="1"/>
              <a:t>más</a:t>
            </a:r>
            <a:r>
              <a:rPr lang="en-US" sz="4000" dirty="0"/>
              <a:t>.</a:t>
            </a:r>
          </a:p>
          <a:p>
            <a:r>
              <a:rPr lang="en-US" sz="4000" dirty="0"/>
              <a:t>¿Por </a:t>
            </a:r>
            <a:r>
              <a:rPr lang="en-US" sz="4000" dirty="0" err="1"/>
              <a:t>qué</a:t>
            </a:r>
            <a:r>
              <a:rPr lang="en-US" sz="4000" dirty="0"/>
              <a:t>?</a:t>
            </a:r>
          </a:p>
          <a:p>
            <a:r>
              <a:rPr lang="en-US" sz="4000" dirty="0"/>
              <a:t>Mi </a:t>
            </a:r>
            <a:r>
              <a:rPr lang="en-US" sz="4000" dirty="0" err="1"/>
              <a:t>solución</a:t>
            </a:r>
            <a:r>
              <a:rPr lang="en-US" sz="4000" dirty="0"/>
              <a:t>: </a:t>
            </a:r>
            <a:r>
              <a:rPr lang="en-US" sz="4000" dirty="0" err="1"/>
              <a:t>Comerciar</a:t>
            </a:r>
            <a:r>
              <a:rPr lang="en-US" sz="4000" dirty="0"/>
              <a:t> con Rusia.</a:t>
            </a:r>
          </a:p>
          <a:p>
            <a:r>
              <a:rPr lang="en-US" sz="4000" dirty="0"/>
              <a:t>En Siberia, las </a:t>
            </a:r>
            <a:r>
              <a:rPr lang="en-US" sz="4000" dirty="0" err="1"/>
              <a:t>mujeres</a:t>
            </a:r>
            <a:r>
              <a:rPr lang="en-US" sz="4000" dirty="0"/>
              <a:t> </a:t>
            </a:r>
            <a:r>
              <a:rPr lang="en-US" sz="4000" dirty="0" err="1"/>
              <a:t>están</a:t>
            </a:r>
            <a:r>
              <a:rPr lang="en-US" sz="4000" dirty="0"/>
              <a:t> </a:t>
            </a:r>
            <a:r>
              <a:rPr lang="en-US" sz="4000" dirty="0" err="1"/>
              <a:t>presionando</a:t>
            </a:r>
            <a:r>
              <a:rPr lang="en-US" sz="4000" dirty="0"/>
              <a:t> a </a:t>
            </a:r>
            <a:r>
              <a:rPr lang="en-US" sz="4000" dirty="0" err="1"/>
              <a:t>los</a:t>
            </a:r>
            <a:r>
              <a:rPr lang="en-US" sz="4000" dirty="0"/>
              <a:t> </a:t>
            </a:r>
            <a:r>
              <a:rPr lang="en-US" sz="4000" dirty="0" err="1"/>
              <a:t>políticos</a:t>
            </a:r>
            <a:r>
              <a:rPr lang="en-US" sz="4000" dirty="0"/>
              <a:t> para </a:t>
            </a:r>
            <a:r>
              <a:rPr lang="en-US" sz="4000" dirty="0" err="1"/>
              <a:t>que</a:t>
            </a:r>
            <a:r>
              <a:rPr lang="en-US" sz="4000" dirty="0"/>
              <a:t> </a:t>
            </a:r>
            <a:r>
              <a:rPr lang="en-US" sz="4000" dirty="0" err="1"/>
              <a:t>descriminalicen</a:t>
            </a:r>
            <a:r>
              <a:rPr lang="en-US" sz="4000" dirty="0"/>
              <a:t> la </a:t>
            </a:r>
            <a:r>
              <a:rPr lang="en-US" sz="4000" dirty="0" err="1"/>
              <a:t>poligamia</a:t>
            </a:r>
            <a:r>
              <a:rPr lang="en-US" sz="4000" dirty="0"/>
              <a:t>.</a:t>
            </a:r>
          </a:p>
          <a:p>
            <a:pPr marL="0" indent="0">
              <a:buNone/>
            </a:pP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D34A37-CFC1-B1B8-D7FF-5B2C1EF7FDAA}"/>
              </a:ext>
            </a:extLst>
          </p:cNvPr>
          <p:cNvSpPr txBox="1"/>
          <p:nvPr/>
        </p:nvSpPr>
        <p:spPr>
          <a:xfrm>
            <a:off x="154841" y="6211669"/>
            <a:ext cx="8619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900" dirty="0"/>
              <a:t>Shang-Jin Wei, and Xiaobo Zhang. 2009. “The Competitive Savings Motive: Evidence from Rising Sex Ratios and Savings Rates in China.” NBER Working Paper Series No. 15093.</a:t>
            </a:r>
          </a:p>
          <a:p>
            <a:pPr algn="l"/>
            <a:r>
              <a:rPr lang="en-US" sz="900" dirty="0"/>
              <a:t>Mira </a:t>
            </a:r>
            <a:r>
              <a:rPr lang="en-US" sz="900" dirty="0" err="1"/>
              <a:t>Katbamna</a:t>
            </a:r>
            <a:r>
              <a:rPr lang="en-US" sz="900" dirty="0"/>
              <a:t>, “Half a Good Man is Better than None at All,” </a:t>
            </a:r>
            <a:r>
              <a:rPr lang="en-US" sz="900" i="1" dirty="0"/>
              <a:t>The Guardian</a:t>
            </a:r>
            <a:r>
              <a:rPr lang="en-US" sz="900" dirty="0"/>
              <a:t> (October 26, 2009). </a:t>
            </a:r>
          </a:p>
          <a:p>
            <a:pPr algn="l"/>
            <a:r>
              <a:rPr lang="en-US" sz="900" dirty="0"/>
              <a:t>Kate Bolick, “All the Single Ladies,” </a:t>
            </a:r>
            <a:r>
              <a:rPr lang="en-US" sz="900" i="1" dirty="0"/>
              <a:t>The Atlantic</a:t>
            </a:r>
            <a:r>
              <a:rPr lang="en-US" sz="900" dirty="0"/>
              <a:t> (November 2011).</a:t>
            </a:r>
          </a:p>
          <a:p>
            <a:pPr algn="l"/>
            <a:r>
              <a:rPr lang="en-GB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240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35444-9B29-1E2E-1B0A-768D75A2B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47C53-72F6-4BE5-0159-E1101F40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Impacto del </a:t>
            </a:r>
            <a:r>
              <a:rPr lang="en-US" dirty="0" err="1"/>
              <a:t>Envejecimiento</a:t>
            </a:r>
            <a:r>
              <a:rPr lang="en-US" dirty="0"/>
              <a:t> de la Población </a:t>
            </a:r>
            <a:r>
              <a:rPr lang="en-US" dirty="0" err="1"/>
              <a:t>en</a:t>
            </a:r>
            <a:r>
              <a:rPr lang="en-US" dirty="0"/>
              <a:t> China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B081A-97F7-4EC0-613B-5D17D1D53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sz="4000" dirty="0"/>
              <a:t>Las </a:t>
            </a:r>
            <a:r>
              <a:rPr lang="en-US" sz="4000" dirty="0" err="1"/>
              <a:t>familias</a:t>
            </a:r>
            <a:r>
              <a:rPr lang="en-US" sz="4000" dirty="0"/>
              <a:t> </a:t>
            </a:r>
            <a:r>
              <a:rPr lang="en-US" sz="4000" dirty="0" err="1"/>
              <a:t>usan</a:t>
            </a:r>
            <a:r>
              <a:rPr lang="en-US" sz="4000" dirty="0"/>
              <a:t> sus </a:t>
            </a:r>
            <a:r>
              <a:rPr lang="en-US" sz="4000" dirty="0" err="1"/>
              <a:t>ahorros</a:t>
            </a:r>
            <a:r>
              <a:rPr lang="en-US" sz="4000" dirty="0"/>
              <a:t> </a:t>
            </a:r>
            <a:r>
              <a:rPr lang="en-US" sz="4000" dirty="0" err="1"/>
              <a:t>durante</a:t>
            </a:r>
            <a:r>
              <a:rPr lang="en-US" sz="4000" dirty="0"/>
              <a:t> la </a:t>
            </a:r>
            <a:r>
              <a:rPr lang="en-US" sz="4000" dirty="0" err="1"/>
              <a:t>jubilación</a:t>
            </a:r>
            <a:r>
              <a:rPr lang="en-US" sz="4000" dirty="0"/>
              <a:t>.</a:t>
            </a:r>
          </a:p>
          <a:p>
            <a:r>
              <a:rPr lang="en-US" sz="4000" dirty="0"/>
              <a:t>China </a:t>
            </a:r>
            <a:r>
              <a:rPr lang="en-US" sz="4000" dirty="0" err="1"/>
              <a:t>podrá</a:t>
            </a:r>
            <a:r>
              <a:rPr lang="en-US" sz="4000" dirty="0"/>
              <a:t> </a:t>
            </a:r>
            <a:r>
              <a:rPr lang="en-US" sz="4000" dirty="0" err="1"/>
              <a:t>comprar</a:t>
            </a:r>
            <a:r>
              <a:rPr lang="en-US" sz="4000" dirty="0"/>
              <a:t> </a:t>
            </a:r>
            <a:r>
              <a:rPr lang="en-US" sz="4000" dirty="0" err="1"/>
              <a:t>menos</a:t>
            </a:r>
            <a:r>
              <a:rPr lang="en-US" sz="4000" dirty="0"/>
              <a:t> </a:t>
            </a:r>
            <a:r>
              <a:rPr lang="en-US" sz="4000" dirty="0" err="1"/>
              <a:t>bonos</a:t>
            </a:r>
            <a:r>
              <a:rPr lang="en-US" sz="4000" dirty="0"/>
              <a:t> del Tesoro de EEUU.</a:t>
            </a:r>
          </a:p>
          <a:p>
            <a:r>
              <a:rPr lang="en-US" sz="4000" dirty="0" err="1"/>
              <a:t>Tipos</a:t>
            </a:r>
            <a:r>
              <a:rPr lang="en-US" sz="4000" dirty="0"/>
              <a:t> de </a:t>
            </a:r>
            <a:r>
              <a:rPr lang="en-US" sz="4000" dirty="0" err="1"/>
              <a:t>interés</a:t>
            </a:r>
            <a:r>
              <a:rPr lang="en-US" sz="4000" dirty="0"/>
              <a:t> </a:t>
            </a:r>
            <a:r>
              <a:rPr lang="en-US" sz="4000" dirty="0" err="1"/>
              <a:t>subirán</a:t>
            </a:r>
            <a:r>
              <a:rPr lang="en-US" sz="4000" dirty="0"/>
              <a:t>.</a:t>
            </a: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0813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7EEEB-A06C-130C-5899-D78DBF155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Acumulación de riqueza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FAEF7-BBAC-0408-DEEC-6BEEA298A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Si quieres casarte con un millonario…</a:t>
            </a:r>
          </a:p>
          <a:p>
            <a:r>
              <a:rPr lang="es-ES" dirty="0"/>
              <a:t>América Latina.</a:t>
            </a:r>
          </a:p>
          <a:p>
            <a:r>
              <a:rPr lang="es-ES"/>
              <a:t>China.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205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5A271-58CB-E03B-053B-E355E622A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972335" cy="6096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B4C297-8958-29DA-7ACE-A8CC729526F0}"/>
              </a:ext>
            </a:extLst>
          </p:cNvPr>
          <p:cNvCxnSpPr>
            <a:cxnSpLocks/>
          </p:cNvCxnSpPr>
          <p:nvPr/>
        </p:nvCxnSpPr>
        <p:spPr bwMode="auto">
          <a:xfrm>
            <a:off x="4724400" y="1828800"/>
            <a:ext cx="0" cy="35052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610634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435FEF-FFE9-5C3F-A7E0-4FB27E19A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1775"/>
            <a:ext cx="6400800" cy="67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069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E59F-055D-E902-5198-8F200A90C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80010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Afectará</a:t>
            </a:r>
            <a:r>
              <a:rPr lang="en-US" dirty="0"/>
              <a:t> la IA a las </a:t>
            </a:r>
            <a:r>
              <a:rPr lang="en-US" dirty="0" err="1"/>
              <a:t>Tendencias</a:t>
            </a:r>
            <a:r>
              <a:rPr lang="en-US" dirty="0"/>
              <a:t> </a:t>
            </a:r>
            <a:r>
              <a:rPr lang="en-US" dirty="0" err="1"/>
              <a:t>Demográficas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28F94-0E61-1036-3148-E114F299D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267200"/>
          </a:xfrm>
        </p:spPr>
        <p:txBody>
          <a:bodyPr/>
          <a:lstStyle/>
          <a:p>
            <a:r>
              <a:rPr lang="en-US" dirty="0"/>
              <a:t>Si la IA causa </a:t>
            </a:r>
            <a:r>
              <a:rPr lang="en-US" b="1" dirty="0" err="1"/>
              <a:t>desempleo</a:t>
            </a:r>
            <a:r>
              <a:rPr lang="en-US" dirty="0"/>
              <a:t> a </a:t>
            </a:r>
            <a:r>
              <a:rPr lang="en-US" dirty="0" err="1"/>
              <a:t>corto</a:t>
            </a:r>
            <a:r>
              <a:rPr lang="en-US" dirty="0"/>
              <a:t> </a:t>
            </a:r>
            <a:r>
              <a:rPr lang="en-US" dirty="0" err="1"/>
              <a:t>plazo</a:t>
            </a:r>
            <a:r>
              <a:rPr lang="en-US" dirty="0"/>
              <a:t>, las parejas </a:t>
            </a:r>
            <a:r>
              <a:rPr lang="en-US" dirty="0" err="1"/>
              <a:t>optarán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menos</a:t>
            </a:r>
            <a:r>
              <a:rPr lang="en-US" dirty="0"/>
              <a:t> </a:t>
            </a:r>
            <a:r>
              <a:rPr lang="en-US" dirty="0" err="1"/>
              <a:t>bebés</a:t>
            </a:r>
            <a:r>
              <a:rPr lang="en-US" dirty="0"/>
              <a:t>.</a:t>
            </a:r>
          </a:p>
          <a:p>
            <a:r>
              <a:rPr lang="en-US" dirty="0"/>
              <a:t>Si la IA </a:t>
            </a:r>
            <a:r>
              <a:rPr lang="en-US" dirty="0" err="1"/>
              <a:t>aumenta</a:t>
            </a:r>
            <a:r>
              <a:rPr lang="en-US" dirty="0"/>
              <a:t> la </a:t>
            </a:r>
            <a:r>
              <a:rPr lang="en-US" b="1" dirty="0" err="1"/>
              <a:t>productividad</a:t>
            </a:r>
            <a:r>
              <a:rPr lang="en-US" dirty="0"/>
              <a:t> a largo </a:t>
            </a:r>
            <a:r>
              <a:rPr lang="en-US" dirty="0" err="1"/>
              <a:t>plazo</a:t>
            </a:r>
            <a:r>
              <a:rPr lang="en-US" dirty="0"/>
              <a:t>,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mitigar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retos</a:t>
            </a:r>
            <a:r>
              <a:rPr lang="en-US" dirty="0"/>
              <a:t> del </a:t>
            </a:r>
            <a:r>
              <a:rPr lang="en-US" dirty="0" err="1"/>
              <a:t>envejecimiento</a:t>
            </a:r>
            <a:r>
              <a:rPr lang="en-US" dirty="0"/>
              <a:t> y </a:t>
            </a:r>
            <a:r>
              <a:rPr lang="en-US" dirty="0" err="1"/>
              <a:t>declive</a:t>
            </a:r>
            <a:r>
              <a:rPr lang="en-US" dirty="0"/>
              <a:t> de la población.</a:t>
            </a:r>
          </a:p>
          <a:p>
            <a:r>
              <a:rPr lang="en-US" dirty="0"/>
              <a:t>A largo </a:t>
            </a:r>
            <a:r>
              <a:rPr lang="en-US" dirty="0" err="1"/>
              <a:t>plazo</a:t>
            </a:r>
            <a:r>
              <a:rPr lang="en-US" dirty="0"/>
              <a:t>, la IA </a:t>
            </a:r>
            <a:r>
              <a:rPr lang="en-US" dirty="0" err="1"/>
              <a:t>puede</a:t>
            </a:r>
            <a:r>
              <a:rPr lang="en-US" dirty="0"/>
              <a:t> </a:t>
            </a:r>
            <a:r>
              <a:rPr lang="en-US" dirty="0" err="1"/>
              <a:t>afectar</a:t>
            </a:r>
            <a:r>
              <a:rPr lang="en-US" dirty="0"/>
              <a:t> a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b="1" dirty="0"/>
              <a:t>mercados de </a:t>
            </a:r>
            <a:r>
              <a:rPr lang="en-US" b="1" dirty="0" err="1"/>
              <a:t>consumo</a:t>
            </a:r>
            <a:r>
              <a:rPr lang="en-US" dirty="0"/>
              <a:t>, a no ser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adoptemos</a:t>
            </a:r>
            <a:r>
              <a:rPr lang="en-US" dirty="0"/>
              <a:t> </a:t>
            </a:r>
            <a:r>
              <a:rPr lang="en-US" dirty="0" err="1"/>
              <a:t>algún</a:t>
            </a:r>
            <a:r>
              <a:rPr lang="en-US" dirty="0"/>
              <a:t> Sistema de </a:t>
            </a:r>
            <a:r>
              <a:rPr lang="en-US" dirty="0" err="1"/>
              <a:t>renta</a:t>
            </a:r>
            <a:r>
              <a:rPr lang="en-US" dirty="0"/>
              <a:t> </a:t>
            </a:r>
            <a:r>
              <a:rPr lang="en-US" dirty="0" err="1"/>
              <a:t>básica</a:t>
            </a:r>
            <a:r>
              <a:rPr lang="en-US" dirty="0"/>
              <a:t> universal.</a:t>
            </a:r>
          </a:p>
          <a:p>
            <a:r>
              <a:rPr lang="en-US" dirty="0"/>
              <a:t>La IA genera </a:t>
            </a:r>
            <a:r>
              <a:rPr lang="en-US" dirty="0" err="1"/>
              <a:t>desajustes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fuerza</a:t>
            </a:r>
            <a:r>
              <a:rPr lang="en-US" dirty="0"/>
              <a:t> de </a:t>
            </a:r>
            <a:r>
              <a:rPr lang="en-US" dirty="0" err="1"/>
              <a:t>trabajo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061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9232E-EC37-F73C-C7B6-1BC6ADBB3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Tres Objetivos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B2C0A-0681-5087-E4D0-A519CB326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Demostraros que los Catedráticos somos muy inteligentes.</a:t>
            </a:r>
          </a:p>
          <a:p>
            <a:r>
              <a:rPr lang="es-ES" dirty="0"/>
              <a:t>Ayudaros a pensar lateralmente.</a:t>
            </a:r>
          </a:p>
          <a:p>
            <a:r>
              <a:rPr lang="es-ES" dirty="0"/>
              <a:t>Demostraros que estamos aviados.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31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F7F17A-D450-447D-BBED-9650D7AD3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696200" cy="838200"/>
          </a:xfrm>
        </p:spPr>
        <p:txBody>
          <a:bodyPr/>
          <a:lstStyle/>
          <a:p>
            <a:r>
              <a:rPr lang="en-US" sz="3600" dirty="0" err="1"/>
              <a:t>Tamaño</a:t>
            </a:r>
            <a:r>
              <a:rPr lang="en-US" sz="3600" dirty="0"/>
              <a:t> del Mercado de Clase Media</a:t>
            </a:r>
            <a:br>
              <a:rPr lang="en-US" sz="3600" dirty="0"/>
            </a:br>
            <a:r>
              <a:rPr lang="en-US" sz="3600" dirty="0"/>
              <a:t>2015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827D8B-EA3C-4C4D-A9BF-D69E52338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336" y="6611779"/>
            <a:ext cx="6576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Homi Kharas.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AF1C33-B734-4AFC-AD7C-460552FF7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" y="1435814"/>
            <a:ext cx="9048433" cy="542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516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F7F17A-D450-447D-BBED-9650D7AD3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696200" cy="838200"/>
          </a:xfrm>
        </p:spPr>
        <p:txBody>
          <a:bodyPr/>
          <a:lstStyle/>
          <a:p>
            <a:r>
              <a:rPr lang="en-US" sz="3600" dirty="0" err="1"/>
              <a:t>Tamaño</a:t>
            </a:r>
            <a:r>
              <a:rPr lang="en-US" sz="3600" dirty="0"/>
              <a:t> del Mercado de Clase Media</a:t>
            </a:r>
            <a:br>
              <a:rPr lang="en-US" sz="3600" dirty="0"/>
            </a:br>
            <a:r>
              <a:rPr lang="en-US" sz="3600" dirty="0"/>
              <a:t>2035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B428858-2C36-494E-9162-53A06A474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336" y="6383179"/>
            <a:ext cx="6576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</a:t>
            </a:r>
            <a:r>
              <a:rPr lang="en-US" sz="1000">
                <a:latin typeface="+mn-lt"/>
              </a:rPr>
              <a:t>Homi Kharas.</a:t>
            </a:r>
            <a:endParaRPr lang="en-US" sz="10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53578-04E8-4AEF-AF83-C81D08B0E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" y="1460367"/>
            <a:ext cx="9013190" cy="539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521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7526F-15D6-48D4-BA54-183CC81D6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62" r="3126"/>
          <a:stretch/>
        </p:blipFill>
        <p:spPr>
          <a:xfrm>
            <a:off x="28705" y="48426"/>
            <a:ext cx="9039095" cy="665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545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D80E6AC-D750-4BFB-8454-0CE5AC850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2"/>
          <a:stretch/>
        </p:blipFill>
        <p:spPr bwMode="auto">
          <a:xfrm>
            <a:off x="76200" y="91440"/>
            <a:ext cx="8979353" cy="638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4433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685135-BCF3-498D-88C7-D27AF5EC9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66816" cy="677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9254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D6410-4103-48A1-8116-F4B570FFC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 err="1"/>
              <a:t>Manifestaciones</a:t>
            </a:r>
            <a:r>
              <a:rPr lang="en-US" dirty="0"/>
              <a:t> de Poder Global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3E76B0A-D259-447A-B605-B2750E502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506128"/>
              </p:ext>
            </p:extLst>
          </p:nvPr>
        </p:nvGraphicFramePr>
        <p:xfrm>
          <a:off x="0" y="1249680"/>
          <a:ext cx="906780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67174014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210585179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1953546002"/>
                    </a:ext>
                  </a:extLst>
                </a:gridCol>
                <a:gridCol w="1765300">
                  <a:extLst>
                    <a:ext uri="{9D8B030D-6E8A-4147-A177-3AD203B41FA5}">
                      <a16:colId xmlns:a16="http://schemas.microsoft.com/office/drawing/2014/main" val="33350379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1830-1914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1945-1999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Hoy </a:t>
                      </a:r>
                      <a:r>
                        <a:rPr lang="en-US" sz="3200" dirty="0" err="1"/>
                        <a:t>en</a:t>
                      </a:r>
                      <a:r>
                        <a:rPr lang="en-US" sz="3200" dirty="0"/>
                        <a:t> día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41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3200" dirty="0"/>
                        <a:t>Mayor economía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C</a:t>
                      </a:r>
                      <a:r>
                        <a:rPr lang="en-US" sz="3200" dirty="0">
                          <a:sym typeface="Wingdings" panose="05000000000000000000" pitchFamily="2" charset="2"/>
                        </a:rPr>
                        <a:t>USA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USA</a:t>
                      </a:r>
                      <a:r>
                        <a:rPr lang="en-US" sz="32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320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695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3200" dirty="0"/>
                        <a:t>M</a:t>
                      </a:r>
                      <a:r>
                        <a:rPr lang="en-US" sz="3200" dirty="0" err="1"/>
                        <a:t>ayor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poder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comercial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China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291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3200" dirty="0"/>
                        <a:t>M</a:t>
                      </a:r>
                      <a:r>
                        <a:rPr lang="en-US" sz="3200" dirty="0" err="1"/>
                        <a:t>ayor</a:t>
                      </a:r>
                      <a:r>
                        <a:rPr lang="en-US" sz="3200" dirty="0"/>
                        <a:t> marina de Guerra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724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3200" dirty="0"/>
                        <a:t>M</a:t>
                      </a:r>
                      <a:r>
                        <a:rPr lang="en-US" sz="3200" dirty="0" err="1"/>
                        <a:t>ayor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moneda</a:t>
                      </a:r>
                      <a:r>
                        <a:rPr lang="en-US" sz="3200" dirty="0"/>
                        <a:t> de </a:t>
                      </a:r>
                      <a:r>
                        <a:rPr lang="en-US" sz="3200" dirty="0" err="1"/>
                        <a:t>reserva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£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[Oro]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$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[Oro: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1944-71]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$</a:t>
                      </a:r>
                    </a:p>
                    <a:p>
                      <a:pPr algn="ctr"/>
                      <a:r>
                        <a:rPr lang="en-US" sz="3200" dirty="0"/>
                        <a:t>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224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52930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hinaZhengHeShip1405vsSantaMaria500pxw">
            <a:hlinkClick r:id="rId2"/>
            <a:extLst>
              <a:ext uri="{FF2B5EF4-FFF2-40B4-BE49-F238E27FC236}">
                <a16:creationId xmlns:a16="http://schemas.microsoft.com/office/drawing/2014/main" id="{221BEAD3-D555-3F6F-E2A0-751452C71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630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5093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A0CC0-1014-41BC-B7A2-BD2B1B4AF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-7684"/>
            <a:ext cx="7772401" cy="3373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4BC8D7-4502-44D8-88A0-62D210F55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58" y="3377184"/>
            <a:ext cx="7241642" cy="34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0611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ecuritiesdocket.com/wp-content/uploads/2008/10/lg-zero.jpg">
            <a:extLst>
              <a:ext uri="{FF2B5EF4-FFF2-40B4-BE49-F238E27FC236}">
                <a16:creationId xmlns:a16="http://schemas.microsoft.com/office/drawing/2014/main" id="{03A0F862-C160-1C19-70F0-AF1978EB7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t="19318" r="17360" b="21591"/>
          <a:stretch>
            <a:fillRect/>
          </a:stretch>
        </p:blipFill>
        <p:spPr bwMode="auto">
          <a:xfrm>
            <a:off x="1524000" y="76200"/>
            <a:ext cx="5791200" cy="654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A40DDC-E273-35FE-2138-2825AC9F9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629400"/>
            <a:ext cx="55673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200" dirty="0"/>
              <a:t>Artist: Laura Gilbert. http://www.securitiesdocket.com/2008/10/04/the-zero-dollar-bill/ </a:t>
            </a:r>
          </a:p>
        </p:txBody>
      </p:sp>
    </p:spTree>
    <p:extLst>
      <p:ext uri="{BB962C8B-B14F-4D97-AF65-F5344CB8AC3E}">
        <p14:creationId xmlns:p14="http://schemas.microsoft.com/office/powerpoint/2010/main" val="17269473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16C175-53AC-ACD7-AEFB-1C405EA44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714" y="0"/>
            <a:ext cx="5590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57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D83DE-4569-4B1A-3738-6A7FB1780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s-ES" dirty="0"/>
              <a:t>¿Quién soy yo?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C11D5-1DD3-EBA5-A51A-CEC2AD5BB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960" y="1981200"/>
            <a:ext cx="2444833" cy="42035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461773-3D25-AB14-1E76-45F88C9DA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323" y="1999130"/>
            <a:ext cx="3200400" cy="4249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7B4F26-9C58-40FD-0840-E99DBC3DA2FB}"/>
              </a:ext>
            </a:extLst>
          </p:cNvPr>
          <p:cNvSpPr txBox="1"/>
          <p:nvPr/>
        </p:nvSpPr>
        <p:spPr>
          <a:xfrm>
            <a:off x="4622123" y="1535668"/>
            <a:ext cx="4140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“Érase un hombre a una nariz pegado”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A0807C-132E-DD3E-6DCB-495A02FF6BFE}"/>
              </a:ext>
            </a:extLst>
          </p:cNvPr>
          <p:cNvSpPr txBox="1"/>
          <p:nvPr/>
        </p:nvSpPr>
        <p:spPr>
          <a:xfrm>
            <a:off x="362193" y="1535668"/>
            <a:ext cx="4209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“Lo único que importa son los precios”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B2F9CD-DF9E-23F8-D0BA-C9690680ADCD}"/>
              </a:ext>
            </a:extLst>
          </p:cNvPr>
          <p:cNvSpPr txBox="1"/>
          <p:nvPr/>
        </p:nvSpPr>
        <p:spPr>
          <a:xfrm>
            <a:off x="666993" y="6248400"/>
            <a:ext cx="3566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dirty="0"/>
              <a:t>George Stigler (Escuela de Chicago)</a:t>
            </a: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50A669-4542-1605-132D-7CDC4A9F035D}"/>
              </a:ext>
            </a:extLst>
          </p:cNvPr>
          <p:cNvSpPr txBox="1"/>
          <p:nvPr/>
        </p:nvSpPr>
        <p:spPr>
          <a:xfrm>
            <a:off x="4970919" y="6248400"/>
            <a:ext cx="34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dirty="0"/>
              <a:t>Adam Smith (Ilustración Escocesa)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122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6730F3-C2F7-6CCA-964B-60E8B291A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6200"/>
            <a:ext cx="7620000" cy="679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578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1378C9-A88F-2E96-BD25-AA7B5D159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76200"/>
            <a:ext cx="2953141" cy="12254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84EDCB-D839-6A19-D3BF-475B060DE51F}"/>
              </a:ext>
            </a:extLst>
          </p:cNvPr>
          <p:cNvSpPr txBox="1"/>
          <p:nvPr/>
        </p:nvSpPr>
        <p:spPr>
          <a:xfrm>
            <a:off x="304800" y="6581001"/>
            <a:ext cx="6172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Aft>
                <a:spcPts val="1200"/>
              </a:spcAft>
              <a:buNone/>
            </a:pPr>
            <a:r>
              <a:rPr lang="en-US" sz="1200" u="sng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  <a:hlinkClick r:id="rId3"/>
              </a:rPr>
              <a:t>https://www.ft.com/content/ad217964-bcc9-468a-868f-810e118a4fbc?shareType=nongift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E4967C-CCDF-392B-0068-AF26826E1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"/>
            <a:ext cx="2905530" cy="314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17390C-3CEA-28C0-A432-FAE47FE4B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492" y="1371599"/>
            <a:ext cx="6254708" cy="52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582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8E706-E304-39E0-826B-23B96219F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Verdadera</a:t>
            </a:r>
            <a:r>
              <a:rPr lang="en-US" dirty="0"/>
              <a:t> </a:t>
            </a:r>
            <a:r>
              <a:rPr lang="en-US" dirty="0" err="1"/>
              <a:t>Rivalidad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600B4-C408-D335-E246-F4C7A01FF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12" y="1371600"/>
            <a:ext cx="2672688" cy="3631593"/>
          </a:xfrm>
          <a:prstGeom prst="rect">
            <a:avLst/>
          </a:prstGeom>
        </p:spPr>
      </p:pic>
      <p:pic>
        <p:nvPicPr>
          <p:cNvPr id="7" name="Picture 2" descr="The digital renminbi logo features the Yen sign. The yen sign is surrounded by the lower-case Latin letter E, like in electronic. The horizontal line of the E and the top horizontal of the ¥ are the same line. The color of the symbol is a slightly darker red.">
            <a:extLst>
              <a:ext uri="{FF2B5EF4-FFF2-40B4-BE49-F238E27FC236}">
                <a16:creationId xmlns:a16="http://schemas.microsoft.com/office/drawing/2014/main" id="{58B365C2-02AE-A03B-45A2-EF94DFFC6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478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8283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E442E-26F0-6AA0-1177-D810C220B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Orígenes</a:t>
            </a:r>
            <a:r>
              <a:rPr lang="en-US" dirty="0"/>
              <a:t> de un </a:t>
            </a:r>
            <a:r>
              <a:rPr lang="en-US" dirty="0" err="1"/>
              <a:t>nombre</a:t>
            </a:r>
            <a:r>
              <a:rPr lang="en-US" dirty="0"/>
              <a:t>…</a:t>
            </a:r>
          </a:p>
        </p:txBody>
      </p:sp>
      <p:pic>
        <p:nvPicPr>
          <p:cNvPr id="3" name="Picture 2" descr="Amazon.com : magFlags Large Flag Coat of Arms of Spain 1931-1939 -Flag  Variant | Coat of arms of Spain | Escudo de España | 1.35m² | 14.5sqft |  110x120cm | 45x45inch -">
            <a:extLst>
              <a:ext uri="{FF2B5EF4-FFF2-40B4-BE49-F238E27FC236}">
                <a16:creationId xmlns:a16="http://schemas.microsoft.com/office/drawing/2014/main" id="{E6B8D60D-18AA-A38A-16C4-0FAF736E3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09" y="2384771"/>
            <a:ext cx="3567091" cy="346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5DB2D0-8A88-7B7C-2795-437962AC6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514600"/>
            <a:ext cx="2215488" cy="30103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E43C27-042A-A133-A46C-42776F9CD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744" y="990600"/>
            <a:ext cx="2438656" cy="2216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AF358A-1ADD-4CDA-57D9-0EC088F440FD}"/>
              </a:ext>
            </a:extLst>
          </p:cNvPr>
          <p:cNvSpPr txBox="1"/>
          <p:nvPr/>
        </p:nvSpPr>
        <p:spPr>
          <a:xfrm>
            <a:off x="3429000" y="3048000"/>
            <a:ext cx="986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Thaler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914E8B-1F8D-70EC-C837-F41C49C3E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3657600"/>
            <a:ext cx="2257923" cy="2205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E533DC-7C2F-A15A-1CCD-8ED173AF647A}"/>
              </a:ext>
            </a:extLst>
          </p:cNvPr>
          <p:cNvSpPr txBox="1"/>
          <p:nvPr/>
        </p:nvSpPr>
        <p:spPr>
          <a:xfrm>
            <a:off x="2819400" y="5862935"/>
            <a:ext cx="2226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R</a:t>
            </a:r>
            <a:r>
              <a:rPr lang="en-US" dirty="0" err="1"/>
              <a:t>eal</a:t>
            </a:r>
            <a:r>
              <a:rPr lang="en-US" dirty="0"/>
              <a:t> de a </a:t>
            </a:r>
            <a:r>
              <a:rPr lang="en-US" dirty="0" err="1"/>
              <a:t>ocho</a:t>
            </a:r>
            <a:endParaRPr lang="en-US" dirty="0"/>
          </a:p>
          <a:p>
            <a:pPr algn="ctr"/>
            <a:r>
              <a:rPr lang="en-US" dirty="0"/>
              <a:t>(Spanish Dollar)</a:t>
            </a:r>
          </a:p>
        </p:txBody>
      </p:sp>
    </p:spTree>
    <p:extLst>
      <p:ext uri="{BB962C8B-B14F-4D97-AF65-F5344CB8AC3E}">
        <p14:creationId xmlns:p14="http://schemas.microsoft.com/office/powerpoint/2010/main" val="5739300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110FD-E8F0-0D81-9C31-2FC07D84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s-ES" dirty="0"/>
              <a:t>Por cierto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3FBE3-CA64-1AD5-F200-791585418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s-ES" dirty="0"/>
              <a:t>¿Renminbi o Yuan?</a:t>
            </a:r>
          </a:p>
          <a:p>
            <a:r>
              <a:rPr lang="es-ES" dirty="0"/>
              <a:t>Libra Esterlina / Libras.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5FA609-5A4D-4EF1-0E26-7D2BFBC9D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875" y="2860545"/>
            <a:ext cx="2376125" cy="2641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D39E5-497D-99D7-10B1-44516805E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809883"/>
            <a:ext cx="2311519" cy="2692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E011ED-4186-B4CD-7FB1-B54376279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2809883"/>
            <a:ext cx="2026967" cy="26925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5769C9-6702-9704-FE5B-360088632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492" y="2743200"/>
            <a:ext cx="1648897" cy="904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545D37-C206-38A0-30A5-3083BD18DAF6}"/>
              </a:ext>
            </a:extLst>
          </p:cNvPr>
          <p:cNvSpPr txBox="1"/>
          <p:nvPr/>
        </p:nvSpPr>
        <p:spPr>
          <a:xfrm>
            <a:off x="4724400" y="3724283"/>
            <a:ext cx="20649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600" dirty="0"/>
              <a:t>RMB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5748732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0B0BA-7B76-A23F-FC7E-4B517A6EE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F24D6-568D-533C-652F-9F9AD5DE4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8991600" cy="1839265"/>
          </a:xfrm>
        </p:spPr>
        <p:txBody>
          <a:bodyPr/>
          <a:lstStyle/>
          <a:p>
            <a:r>
              <a:rPr lang="es-ES" dirty="0"/>
              <a:t>Programas P</a:t>
            </a:r>
            <a:r>
              <a:rPr lang="en-US" dirty="0" err="1"/>
              <a:t>iloto</a:t>
            </a:r>
            <a:r>
              <a:rPr lang="en-US" dirty="0"/>
              <a:t> </a:t>
            </a:r>
            <a:r>
              <a:rPr lang="en-US" dirty="0" err="1"/>
              <a:t>Minoristas</a:t>
            </a:r>
            <a:r>
              <a:rPr lang="en-US" dirty="0"/>
              <a:t> de </a:t>
            </a:r>
            <a:r>
              <a:rPr lang="en-US" dirty="0" err="1"/>
              <a:t>Monedas</a:t>
            </a:r>
            <a:r>
              <a:rPr lang="en-US" dirty="0"/>
              <a:t> </a:t>
            </a:r>
            <a:r>
              <a:rPr lang="en-US" dirty="0" err="1"/>
              <a:t>Digitales</a:t>
            </a:r>
            <a:r>
              <a:rPr lang="en-US" dirty="0"/>
              <a:t> </a:t>
            </a:r>
            <a:r>
              <a:rPr lang="en-US" dirty="0" err="1"/>
              <a:t>Emitidas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Bancos </a:t>
            </a:r>
            <a:r>
              <a:rPr lang="en-US" dirty="0" err="1"/>
              <a:t>Centrales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2594C-A5B0-AC0B-19CF-A0276442F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1665"/>
            <a:ext cx="9144000" cy="47139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1FAD2A-5715-47AF-AC40-BBFEFAF6BD63}"/>
              </a:ext>
            </a:extLst>
          </p:cNvPr>
          <p:cNvSpPr txBox="1"/>
          <p:nvPr/>
        </p:nvSpPr>
        <p:spPr>
          <a:xfrm>
            <a:off x="1066800" y="6352401"/>
            <a:ext cx="46629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https://cbdctracker.org/</a:t>
            </a:r>
          </a:p>
        </p:txBody>
      </p:sp>
    </p:spTree>
    <p:extLst>
      <p:ext uri="{BB962C8B-B14F-4D97-AF65-F5344CB8AC3E}">
        <p14:creationId xmlns:p14="http://schemas.microsoft.com/office/powerpoint/2010/main" val="35029812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B3898F-1F0C-6D91-A72F-80546CF0B1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63" b="9395"/>
          <a:stretch>
            <a:fillRect/>
          </a:stretch>
        </p:blipFill>
        <p:spPr>
          <a:xfrm>
            <a:off x="0" y="2362200"/>
            <a:ext cx="9144000" cy="419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A28A17-338D-A847-BFBD-A0C817FD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0"/>
            <a:ext cx="7982897" cy="236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EABB5E-730F-5D3D-6537-41C8ECE19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-609685" y="609685"/>
            <a:ext cx="1657581" cy="4382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7B9223-170B-E5E0-8C7F-2AFD4A9912F0}"/>
              </a:ext>
            </a:extLst>
          </p:cNvPr>
          <p:cNvSpPr txBox="1"/>
          <p:nvPr/>
        </p:nvSpPr>
        <p:spPr>
          <a:xfrm>
            <a:off x="685800" y="6581001"/>
            <a:ext cx="45768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https://www.vanityfair.com/news/story/cryptos-true-believers</a:t>
            </a:r>
          </a:p>
        </p:txBody>
      </p:sp>
    </p:spTree>
    <p:extLst>
      <p:ext uri="{BB962C8B-B14F-4D97-AF65-F5344CB8AC3E}">
        <p14:creationId xmlns:p14="http://schemas.microsoft.com/office/powerpoint/2010/main" val="252220472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8F735-91D9-B0FE-8850-C709B55B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s-ES" dirty="0"/>
              <a:t>Un alumno adelantadísimo...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F34A4-9551-78FD-3D16-8EFDA5632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6000" dirty="0"/>
              <a:t>“Professor, you’re too old to fully understand the potential of cryptocurrencies.”</a:t>
            </a:r>
          </a:p>
        </p:txBody>
      </p:sp>
    </p:spTree>
    <p:extLst>
      <p:ext uri="{BB962C8B-B14F-4D97-AF65-F5344CB8AC3E}">
        <p14:creationId xmlns:p14="http://schemas.microsoft.com/office/powerpoint/2010/main" val="16902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14FDC9-8DF9-4808-71D2-522AD574D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90749"/>
          </a:xfrm>
        </p:spPr>
        <p:txBody>
          <a:bodyPr/>
          <a:lstStyle/>
          <a:p>
            <a:r>
              <a:rPr lang="es-ES" dirty="0"/>
              <a:t>Mayores Plataformas Digitales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59B20-E651-8D14-1184-46E798035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0" y="999435"/>
            <a:ext cx="9009980" cy="51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976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7329A-7658-B1E6-68CD-49633C733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¿Quién es más probable que sobreviva?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1E282-7F14-3C8D-4135-0A5E0B36B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4800" dirty="0"/>
              <a:t>Los bancos.</a:t>
            </a:r>
          </a:p>
          <a:p>
            <a:r>
              <a:rPr lang="es-ES" sz="4800" dirty="0"/>
              <a:t>La banca como actividad.</a:t>
            </a:r>
          </a:p>
          <a:p>
            <a:r>
              <a:rPr lang="es-ES" sz="4800" dirty="0"/>
              <a:t>Los banqueros.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2312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527E0-4397-7195-54CB-4E9DBE6D5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Enseñando </a:t>
            </a:r>
            <a:r>
              <a:rPr lang="es-ES" dirty="0" err="1"/>
              <a:t>MBAs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8E733-9D31-585F-42E1-11D71CFB94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Fórmula para el éxito profesional:</a:t>
            </a:r>
          </a:p>
          <a:p>
            <a:r>
              <a:rPr lang="es-ES" dirty="0"/>
              <a:t>MBA</a:t>
            </a:r>
            <a:endParaRPr lang="en-US" dirty="0"/>
          </a:p>
          <a:p>
            <a:r>
              <a:rPr lang="en-US" dirty="0"/>
              <a:t>+ BMW</a:t>
            </a:r>
          </a:p>
          <a:p>
            <a:r>
              <a:rPr lang="en-US" dirty="0"/>
              <a:t>= CEO</a:t>
            </a:r>
          </a:p>
          <a:p>
            <a:r>
              <a:rPr lang="en-US" dirty="0"/>
              <a:t>MBA + BMW = CEO</a:t>
            </a:r>
            <a:r>
              <a:rPr lang="es-E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51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41214-A060-62EB-8CFF-19E722EB0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Gigantes Tecnológicos Chinos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B07A3-940D-79ED-3556-C8F9F77B3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/>
              <a:t>Alibaba = Amazon + Google + eBay +       + PayPal + FedEx.</a:t>
            </a:r>
          </a:p>
          <a:p>
            <a:r>
              <a:rPr lang="en-US" dirty="0"/>
              <a:t>JD.com.</a:t>
            </a:r>
          </a:p>
          <a:p>
            <a:r>
              <a:rPr lang="en-US" dirty="0"/>
              <a:t>Tencent.</a:t>
            </a:r>
          </a:p>
          <a:p>
            <a:r>
              <a:rPr lang="en-US" dirty="0"/>
              <a:t>BYD (Build your Dream).</a:t>
            </a:r>
          </a:p>
          <a:p>
            <a:r>
              <a:rPr lang="en-US" dirty="0"/>
              <a:t>Baidu.</a:t>
            </a:r>
          </a:p>
        </p:txBody>
      </p:sp>
      <p:pic>
        <p:nvPicPr>
          <p:cNvPr id="4" name="Picture 3" descr="logo alibaba de worldvectorlogo.com">
            <a:extLst>
              <a:ext uri="{FF2B5EF4-FFF2-40B4-BE49-F238E27FC236}">
                <a16:creationId xmlns:a16="http://schemas.microsoft.com/office/drawing/2014/main" id="{408CD28C-BC0B-7A35-2C7B-586986915E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481" b="26717"/>
          <a:stretch>
            <a:fillRect/>
          </a:stretch>
        </p:blipFill>
        <p:spPr>
          <a:xfrm>
            <a:off x="3448050" y="2514600"/>
            <a:ext cx="2495550" cy="1143000"/>
          </a:xfrm>
          <a:prstGeom prst="rect">
            <a:avLst/>
          </a:prstGeom>
        </p:spPr>
      </p:pic>
      <p:pic>
        <p:nvPicPr>
          <p:cNvPr id="5" name="Picture 4" descr="JD LOGO - JD Corporate Blog">
            <a:extLst>
              <a:ext uri="{FF2B5EF4-FFF2-40B4-BE49-F238E27FC236}">
                <a16:creationId xmlns:a16="http://schemas.microsoft.com/office/drawing/2014/main" id="{95C8A346-B121-762A-1D28-A3FF0686A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175" y="4610100"/>
            <a:ext cx="1800225" cy="1409700"/>
          </a:xfrm>
          <a:prstGeom prst="rect">
            <a:avLst/>
          </a:prstGeom>
        </p:spPr>
      </p:pic>
      <p:pic>
        <p:nvPicPr>
          <p:cNvPr id="6" name="Picture 5" descr="Tencent Logo and symbol, meaning, history, PNG, brand">
            <a:extLst>
              <a:ext uri="{FF2B5EF4-FFF2-40B4-BE49-F238E27FC236}">
                <a16:creationId xmlns:a16="http://schemas.microsoft.com/office/drawing/2014/main" id="{FAFD44F7-F43F-6B0E-6135-BC832D677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325" y="5067300"/>
            <a:ext cx="2276475" cy="1409700"/>
          </a:xfrm>
          <a:prstGeom prst="rect">
            <a:avLst/>
          </a:prstGeom>
        </p:spPr>
      </p:pic>
      <p:pic>
        <p:nvPicPr>
          <p:cNvPr id="7" name="Picture 6" descr="BYD Group y BYD Auto presentan nuevos logotipos – BYD ...">
            <a:extLst>
              <a:ext uri="{FF2B5EF4-FFF2-40B4-BE49-F238E27FC236}">
                <a16:creationId xmlns:a16="http://schemas.microsoft.com/office/drawing/2014/main" id="{104FAFF4-C46B-E229-3E4C-BF71B42E71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5" y="3009900"/>
            <a:ext cx="2524125" cy="1409700"/>
          </a:xfrm>
          <a:prstGeom prst="rect">
            <a:avLst/>
          </a:prstGeom>
        </p:spPr>
      </p:pic>
      <p:pic>
        <p:nvPicPr>
          <p:cNvPr id="8" name="Picture 7" descr="Logotipo de Baidu foto editorial. Ilustración de servicio ...">
            <a:extLst>
              <a:ext uri="{FF2B5EF4-FFF2-40B4-BE49-F238E27FC236}">
                <a16:creationId xmlns:a16="http://schemas.microsoft.com/office/drawing/2014/main" id="{F6A66AE2-DC89-9267-4DB6-4E35CD37E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4991100"/>
            <a:ext cx="257175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045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368414-99E3-3B4E-32BA-6CA245115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33400"/>
            <a:ext cx="9144000" cy="42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057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72D11C-BE58-2797-3EFA-24E863F02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76200"/>
            <a:ext cx="5010779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77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DBB8-34FC-5605-041C-76A9E7055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s-ES" dirty="0"/>
              <a:t>A</a:t>
            </a:r>
            <a:r>
              <a:rPr lang="en-US" dirty="0" err="1"/>
              <a:t>liados</a:t>
            </a:r>
            <a:r>
              <a:rPr lang="en-US" dirty="0"/>
              <a:t> de China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8F326B-3F05-511E-BF90-60D9EFA17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7576372" cy="56211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E778BF-D5AC-42F3-6052-6668E7DE097F}"/>
              </a:ext>
            </a:extLst>
          </p:cNvPr>
          <p:cNvSpPr txBox="1"/>
          <p:nvPr/>
        </p:nvSpPr>
        <p:spPr>
          <a:xfrm>
            <a:off x="1295400" y="661177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https://fragilestatesindex.org/analytics/fsi-heat-map/</a:t>
            </a:r>
          </a:p>
        </p:txBody>
      </p:sp>
    </p:spTree>
    <p:extLst>
      <p:ext uri="{BB962C8B-B14F-4D97-AF65-F5344CB8AC3E}">
        <p14:creationId xmlns:p14="http://schemas.microsoft.com/office/powerpoint/2010/main" val="25085314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F0851-8E89-2F22-DD23-5D2F4158B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s-ES" dirty="0"/>
              <a:t>Otros Retos de China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A28D7-47E3-6B98-2638-6CC4FDACA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r>
              <a:rPr lang="es-ES" dirty="0"/>
              <a:t>Aislamiento geográfico.</a:t>
            </a:r>
          </a:p>
          <a:p>
            <a:r>
              <a:rPr lang="es-ES" dirty="0"/>
              <a:t>Cohesión y poder del partido comunista.</a:t>
            </a:r>
          </a:p>
          <a:p>
            <a:r>
              <a:rPr lang="es-ES" dirty="0"/>
              <a:t>Ideología </a:t>
            </a:r>
            <a:r>
              <a:rPr lang="es-ES" dirty="0" err="1"/>
              <a:t>anti-liberal</a:t>
            </a:r>
            <a:r>
              <a:rPr lang="es-ES" dirty="0"/>
              <a:t> y nacionalista.</a:t>
            </a:r>
          </a:p>
          <a:p>
            <a:r>
              <a:rPr lang="es-ES" dirty="0" err="1"/>
              <a:t>Neo-tradicionalismo</a:t>
            </a:r>
            <a:r>
              <a:rPr lang="es-ES" dirty="0"/>
              <a:t>.</a:t>
            </a:r>
          </a:p>
          <a:p>
            <a:r>
              <a:rPr lang="es-ES" dirty="0"/>
              <a:t>Declive demográfico.</a:t>
            </a:r>
          </a:p>
          <a:p>
            <a:r>
              <a:rPr lang="es-ES" dirty="0"/>
              <a:t>Separatismo étnico</a:t>
            </a:r>
            <a:r>
              <a:rPr lang="en-US" dirty="0"/>
              <a:t>: </a:t>
            </a:r>
            <a:r>
              <a:rPr lang="en-US" dirty="0" err="1"/>
              <a:t>Uygures</a:t>
            </a:r>
            <a:r>
              <a:rPr lang="en-US" dirty="0"/>
              <a:t> y </a:t>
            </a:r>
            <a:r>
              <a:rPr lang="en-US" dirty="0" err="1"/>
              <a:t>tibetanos</a:t>
            </a:r>
            <a:r>
              <a:rPr lang="en-US" dirty="0"/>
              <a:t>. </a:t>
            </a:r>
            <a:endParaRPr lang="es-ES" dirty="0"/>
          </a:p>
          <a:p>
            <a:r>
              <a:rPr lang="es-ES" dirty="0"/>
              <a:t>Apoyo a un neoliberalismo descafeinado.</a:t>
            </a:r>
          </a:p>
          <a:p>
            <a:r>
              <a:rPr lang="es-ES" dirty="0"/>
              <a:t>¿Quiere realmente ser el poder hegemónico global?</a:t>
            </a:r>
          </a:p>
        </p:txBody>
      </p:sp>
    </p:spTree>
    <p:extLst>
      <p:ext uri="{BB962C8B-B14F-4D97-AF65-F5344CB8AC3E}">
        <p14:creationId xmlns:p14="http://schemas.microsoft.com/office/powerpoint/2010/main" val="79705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>
            <a:extLst>
              <a:ext uri="{FF2B5EF4-FFF2-40B4-BE49-F238E27FC236}">
                <a16:creationId xmlns:a16="http://schemas.microsoft.com/office/drawing/2014/main" id="{A10ADA80-0341-6FD7-8185-CD3E01731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494"/>
            <a:ext cx="9144000" cy="591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0592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711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710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167"/>
            <a:ext cx="9067800" cy="49814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6550223"/>
            <a:ext cx="5791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https://www.nytimes.com/2018/06/25/world/asia/china-sri-lanka-port.html</a:t>
            </a:r>
          </a:p>
        </p:txBody>
      </p:sp>
    </p:spTree>
    <p:extLst>
      <p:ext uri="{BB962C8B-B14F-4D97-AF65-F5344CB8AC3E}">
        <p14:creationId xmlns:p14="http://schemas.microsoft.com/office/powerpoint/2010/main" val="25230531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CEA16-8702-32C0-AF77-FC3D99879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s-ES" dirty="0"/>
              <a:t>Retos de EEUU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0D35F-643A-7040-59E9-AF8EDF968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r>
              <a:rPr lang="es-ES" dirty="0"/>
              <a:t>Polarización política.</a:t>
            </a:r>
          </a:p>
          <a:p>
            <a:r>
              <a:rPr lang="es-ES" dirty="0"/>
              <a:t>Déficits comercial y fiscal.</a:t>
            </a:r>
          </a:p>
          <a:p>
            <a:r>
              <a:rPr lang="es-ES" dirty="0"/>
              <a:t>Agotamiento del neoliberalismo.</a:t>
            </a:r>
          </a:p>
          <a:p>
            <a:r>
              <a:rPr lang="es-ES" dirty="0"/>
              <a:t>Posible crisis monetaria.</a:t>
            </a:r>
          </a:p>
          <a:p>
            <a:r>
              <a:rPr lang="es-ES" dirty="0"/>
              <a:t>Excesivos compromisos militares.</a:t>
            </a:r>
          </a:p>
          <a:p>
            <a:r>
              <a:rPr lang="es-ES" dirty="0"/>
              <a:t>Fundamentalismo religioso.</a:t>
            </a:r>
          </a:p>
          <a:p>
            <a:r>
              <a:rPr lang="es-ES" dirty="0"/>
              <a:t>Tendencia hacia el aislacionismo.</a:t>
            </a:r>
          </a:p>
          <a:p>
            <a:r>
              <a:rPr lang="es-ES" dirty="0"/>
              <a:t>Tentaciones iliberales.</a:t>
            </a:r>
          </a:p>
          <a:p>
            <a:r>
              <a:rPr lang="es-ES" dirty="0"/>
              <a:t>Reciente aversión a la inmigración.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32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El Principio </a:t>
            </a:r>
            <a:br>
              <a:rPr lang="en-US" dirty="0"/>
            </a:br>
            <a:r>
              <a:rPr lang="en-US" dirty="0"/>
              <a:t>de Spider-Man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8153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“With great power comes great responsibility.”</a:t>
            </a:r>
          </a:p>
        </p:txBody>
      </p:sp>
      <p:pic>
        <p:nvPicPr>
          <p:cNvPr id="108546" name="Picture 2" descr="http://baltimorepostexaminer.com/wp-content/uploads/2012/07/spider-man2_pole_46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96306"/>
            <a:ext cx="6515100" cy="400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104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3F250-70C2-4041-EC95-037197948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s-ES" dirty="0"/>
              <a:t> Mi tribu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736A4-5908-26E2-64CC-87E954097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4114800"/>
          </a:xfrm>
        </p:spPr>
        <p:txBody>
          <a:bodyPr/>
          <a:lstStyle/>
          <a:p>
            <a:r>
              <a:rPr lang="es-ES" dirty="0"/>
              <a:t>Woodrow Wilson: “En el mundo académico las disputas son tan encarnecidas porque hay tan poco en juego.”</a:t>
            </a:r>
          </a:p>
          <a:p>
            <a:r>
              <a:rPr lang="es-ES" dirty="0"/>
              <a:t>Una facultad es “un conjunto de partículas que se repelen mutuamente, pero se mantienen unidas gracias a un aparcamiento.”</a:t>
            </a:r>
          </a:p>
          <a:p>
            <a:r>
              <a:rPr lang="es-ES" dirty="0"/>
              <a:t>Los catedráticos pensamos que todos somos los grandes expertos mundiales, los más citados e influyentes sobre el tema de la personalidad narcisista.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5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654DD-7F92-C7E5-7066-C722007E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s-ES" dirty="0"/>
              <a:t>Inmigración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95EA4-87A9-C7A8-611A-54F962FB5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s-ES" dirty="0"/>
              <a:t>De baja cualificación:</a:t>
            </a:r>
          </a:p>
          <a:p>
            <a:pPr lvl="1"/>
            <a:r>
              <a:rPr lang="es-ES" dirty="0"/>
              <a:t>Agricultura.</a:t>
            </a:r>
          </a:p>
          <a:p>
            <a:pPr lvl="1"/>
            <a:r>
              <a:rPr lang="es-ES" dirty="0"/>
              <a:t>Servicios.</a:t>
            </a:r>
          </a:p>
          <a:p>
            <a:r>
              <a:rPr lang="es-ES" dirty="0"/>
              <a:t>De alta cualificación:</a:t>
            </a:r>
          </a:p>
          <a:p>
            <a:pPr lvl="1"/>
            <a:r>
              <a:rPr lang="en-US" dirty="0"/>
              <a:t>Sector </a:t>
            </a:r>
            <a:r>
              <a:rPr lang="en-US" dirty="0" err="1"/>
              <a:t>tecnológico</a:t>
            </a:r>
            <a:r>
              <a:rPr lang="en-US" dirty="0"/>
              <a:t> (40% de las </a:t>
            </a:r>
            <a:r>
              <a:rPr lang="en-US" dirty="0" err="1"/>
              <a:t>salidas</a:t>
            </a:r>
            <a:r>
              <a:rPr lang="en-US" dirty="0"/>
              <a:t> a </a:t>
            </a:r>
            <a:r>
              <a:rPr lang="en-US" dirty="0" err="1"/>
              <a:t>bolsa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Sector </a:t>
            </a:r>
            <a:r>
              <a:rPr lang="en-US" dirty="0" err="1"/>
              <a:t>sanitario</a:t>
            </a:r>
            <a:r>
              <a:rPr lang="en-US" dirty="0"/>
              <a:t> (del 30 a 40%).</a:t>
            </a:r>
          </a:p>
          <a:p>
            <a:pPr lvl="1"/>
            <a:r>
              <a:rPr lang="en-US" dirty="0"/>
              <a:t>Sector </a:t>
            </a:r>
            <a:r>
              <a:rPr lang="en-US" dirty="0" err="1"/>
              <a:t>educativo</a:t>
            </a:r>
            <a:r>
              <a:rPr lang="en-US" dirty="0"/>
              <a:t> (80%)</a:t>
            </a:r>
          </a:p>
          <a:p>
            <a:pPr lvl="1"/>
            <a:r>
              <a:rPr lang="en-US" dirty="0" err="1"/>
              <a:t>I+D+i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87989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B07ABE-C8C3-A1AF-95E7-2F21653A7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89" y="-12269"/>
            <a:ext cx="8760777" cy="65705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89DF7A-0B7C-F121-ED2E-8F173771E2CF}"/>
              </a:ext>
            </a:extLst>
          </p:cNvPr>
          <p:cNvSpPr txBox="1"/>
          <p:nvPr/>
        </p:nvSpPr>
        <p:spPr>
          <a:xfrm>
            <a:off x="660827" y="6493009"/>
            <a:ext cx="783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PEJAC, Nothing New Under the Sun (2018).</a:t>
            </a:r>
          </a:p>
        </p:txBody>
      </p:sp>
    </p:spTree>
    <p:extLst>
      <p:ext uri="{BB962C8B-B14F-4D97-AF65-F5344CB8AC3E}">
        <p14:creationId xmlns:p14="http://schemas.microsoft.com/office/powerpoint/2010/main" val="17974772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6B85C-6F5F-3CB5-8404-E43B8EB7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610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Qué</a:t>
            </a:r>
            <a:r>
              <a:rPr lang="en-US" dirty="0"/>
              <a:t> Vertebra a…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13A16-23CE-041D-60FD-A829D8DC4F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2438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¿EEUU?</a:t>
            </a:r>
          </a:p>
          <a:p>
            <a:r>
              <a:rPr lang="en-US" dirty="0" err="1"/>
              <a:t>Votar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las </a:t>
            </a:r>
            <a:r>
              <a:rPr lang="en-US" dirty="0" err="1"/>
              <a:t>elecciones</a:t>
            </a:r>
            <a:r>
              <a:rPr lang="en-US" dirty="0"/>
              <a:t>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D657D-AF46-5271-EED7-FB12EDF84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1400" y="1981200"/>
            <a:ext cx="1981200" cy="1066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¿China?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ECD556B-965C-90A9-4990-F0AD772E5D6B}"/>
              </a:ext>
            </a:extLst>
          </p:cNvPr>
          <p:cNvSpPr txBox="1">
            <a:spLocks/>
          </p:cNvSpPr>
          <p:nvPr/>
        </p:nvSpPr>
        <p:spPr bwMode="auto">
          <a:xfrm>
            <a:off x="6096000" y="1981200"/>
            <a:ext cx="1981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/>
              <a:t>¿España?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D753E6-6EB4-3C5B-8407-C4774FD40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1400"/>
            <a:ext cx="3048000" cy="3276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6CCE86-CECD-E6E9-DE16-141FD147EF78}"/>
              </a:ext>
            </a:extLst>
          </p:cNvPr>
          <p:cNvSpPr txBox="1"/>
          <p:nvPr/>
        </p:nvSpPr>
        <p:spPr>
          <a:xfrm>
            <a:off x="3581400" y="2590800"/>
            <a:ext cx="1981200" cy="228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/>
              <a:t>Acumular una fortuna (de dinero)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1CEC25-46E1-4807-31CC-6D2C392A9981}"/>
              </a:ext>
            </a:extLst>
          </p:cNvPr>
          <p:cNvSpPr txBox="1"/>
          <p:nvPr/>
        </p:nvSpPr>
        <p:spPr>
          <a:xfrm>
            <a:off x="6172200" y="2590800"/>
            <a:ext cx="198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/>
              <a:t>LaLiga.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/>
              <a:t>El Corte Inglés.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5751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 uiExpand="1" build="p"/>
      <p:bldP spid="4" grpId="1" build="p"/>
      <p:bldP spid="5" grpId="0"/>
      <p:bldP spid="5" grpId="1"/>
      <p:bldP spid="6" grpId="0"/>
      <p:bldP spid="9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2CD34-74D0-C0E6-1B63-7FE05476E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63917-6A3C-A6C4-8125-7B29B466F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8610600" cy="1143000"/>
          </a:xfrm>
        </p:spPr>
        <p:txBody>
          <a:bodyPr/>
          <a:lstStyle/>
          <a:p>
            <a:r>
              <a:rPr lang="en-US" dirty="0"/>
              <a:t>¿</a:t>
            </a:r>
            <a:r>
              <a:rPr lang="en-US" dirty="0" err="1"/>
              <a:t>Cómo</a:t>
            </a:r>
            <a:r>
              <a:rPr lang="en-US" dirty="0"/>
              <a:t> se llama a un </a:t>
            </a:r>
            <a:r>
              <a:rPr lang="en-US" dirty="0" err="1"/>
              <a:t>dictador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A95D1-772E-32AF-1298-D8279C144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981200"/>
            <a:ext cx="2438400" cy="4038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EEUU:</a:t>
            </a:r>
          </a:p>
          <a:p>
            <a:r>
              <a:rPr lang="en-US" dirty="0"/>
              <a:t>“Coach” (</a:t>
            </a:r>
            <a:r>
              <a:rPr lang="en-US" dirty="0" err="1"/>
              <a:t>entrenador</a:t>
            </a:r>
            <a:r>
              <a:rPr lang="en-US" dirty="0"/>
              <a:t>).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9070A-57CB-E8C3-486C-BEE009409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8000" y="1981200"/>
            <a:ext cx="2438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China:</a:t>
            </a:r>
          </a:p>
          <a:p>
            <a:r>
              <a:rPr lang="en-US" dirty="0"/>
              <a:t>“</a:t>
            </a:r>
            <a:r>
              <a:rPr lang="en-US" dirty="0" err="1"/>
              <a:t>Líder</a:t>
            </a:r>
            <a:r>
              <a:rPr lang="en-US" dirty="0"/>
              <a:t> supremo.”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DF57813-9B7D-5962-EAF6-3374D93D027E}"/>
              </a:ext>
            </a:extLst>
          </p:cNvPr>
          <p:cNvSpPr txBox="1">
            <a:spLocks/>
          </p:cNvSpPr>
          <p:nvPr/>
        </p:nvSpPr>
        <p:spPr bwMode="auto">
          <a:xfrm>
            <a:off x="3124200" y="1981200"/>
            <a:ext cx="2438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/>
              <a:t>España:</a:t>
            </a:r>
          </a:p>
          <a:p>
            <a:r>
              <a:rPr lang="en-US" kern="0" dirty="0"/>
              <a:t>“Caudillo.”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FA498-ACDC-C6CE-FDFB-AFDC1954F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3647627"/>
            <a:ext cx="2429214" cy="3210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A91330-29F8-510C-94A3-9B5EDCF4E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657600"/>
            <a:ext cx="2489200" cy="320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C45254-18F1-3120-C033-21CAF6E03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662" y="3657600"/>
            <a:ext cx="2038538" cy="32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34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BCBD-9736-9788-A313-E14E9C408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6200"/>
            <a:ext cx="9067800" cy="533400"/>
          </a:xfrm>
        </p:spPr>
        <p:txBody>
          <a:bodyPr/>
          <a:lstStyle/>
          <a:p>
            <a:r>
              <a:rPr lang="en-US" sz="3600" dirty="0" err="1"/>
              <a:t>Factores</a:t>
            </a:r>
            <a:r>
              <a:rPr lang="en-US" sz="3600" dirty="0"/>
              <a:t> </a:t>
            </a:r>
            <a:r>
              <a:rPr lang="en-US" sz="3600" dirty="0" err="1"/>
              <a:t>que</a:t>
            </a:r>
            <a:r>
              <a:rPr lang="en-US" sz="3600" dirty="0"/>
              <a:t> </a:t>
            </a:r>
            <a:r>
              <a:rPr lang="en-US" sz="3600" dirty="0" err="1"/>
              <a:t>contribuyen</a:t>
            </a:r>
            <a:r>
              <a:rPr lang="en-US" sz="3600" dirty="0"/>
              <a:t> a la </a:t>
            </a:r>
            <a:r>
              <a:rPr lang="es-ES" sz="3600" dirty="0"/>
              <a:t>hegemonía global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EDEB1-734A-F880-E015-904748738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4114800"/>
          </a:xfrm>
        </p:spPr>
        <p:txBody>
          <a:bodyPr/>
          <a:lstStyle/>
          <a:p>
            <a:r>
              <a:rPr lang="es-ES" sz="2800" dirty="0"/>
              <a:t>Muestra de 51 países, 1865-2022 (</a:t>
            </a:r>
            <a:r>
              <a:rPr lang="es-ES" sz="2800" i="1" dirty="0"/>
              <a:t>N</a:t>
            </a:r>
            <a:r>
              <a:rPr lang="es-ES" sz="2800" dirty="0"/>
              <a:t> = 3.924).</a:t>
            </a:r>
          </a:p>
          <a:p>
            <a:r>
              <a:rPr lang="es-ES" sz="2800" dirty="0"/>
              <a:t>Aliado principal en la PGM.</a:t>
            </a:r>
          </a:p>
          <a:p>
            <a:r>
              <a:rPr lang="es-ES" sz="2800" dirty="0"/>
              <a:t>El tamaño geográfico.</a:t>
            </a:r>
          </a:p>
          <a:p>
            <a:r>
              <a:rPr lang="es-ES" sz="2800" dirty="0"/>
              <a:t>Capital humano:</a:t>
            </a:r>
          </a:p>
          <a:p>
            <a:pPr lvl="1"/>
            <a:r>
              <a:rPr lang="es-ES" sz="2400" dirty="0"/>
              <a:t>Nivel educativo.</a:t>
            </a:r>
          </a:p>
          <a:p>
            <a:pPr lvl="1"/>
            <a:r>
              <a:rPr lang="es-ES" sz="2400" dirty="0"/>
              <a:t>Esperanza de vida.</a:t>
            </a:r>
            <a:endParaRPr lang="es-ES" sz="2800" dirty="0"/>
          </a:p>
          <a:p>
            <a:r>
              <a:rPr lang="es-ES" sz="2800" dirty="0"/>
              <a:t>Contrapesos políticos.</a:t>
            </a:r>
          </a:p>
          <a:p>
            <a:r>
              <a:rPr lang="es-ES" sz="2800" dirty="0"/>
              <a:t>Democracia.</a:t>
            </a:r>
          </a:p>
          <a:p>
            <a:r>
              <a:rPr lang="es-ES" sz="2800" dirty="0"/>
              <a:t>No importan:</a:t>
            </a:r>
          </a:p>
          <a:p>
            <a:pPr lvl="1"/>
            <a:r>
              <a:rPr lang="es-ES" sz="2400" dirty="0"/>
              <a:t>El número de países con los que se tienen tratados militares.</a:t>
            </a:r>
          </a:p>
          <a:p>
            <a:pPr lvl="1"/>
            <a:r>
              <a:rPr lang="es-ES" sz="2400" dirty="0"/>
              <a:t>La posesión de armas nucleares o termonucleares.</a:t>
            </a:r>
          </a:p>
        </p:txBody>
      </p:sp>
    </p:spTree>
    <p:extLst>
      <p:ext uri="{BB962C8B-B14F-4D97-AF65-F5344CB8AC3E}">
        <p14:creationId xmlns:p14="http://schemas.microsoft.com/office/powerpoint/2010/main" val="3877366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05EF6E-6763-EAEE-359B-DA5D0949B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8" y="76200"/>
            <a:ext cx="9035902" cy="64561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47126E-9BFB-3D27-2932-21A9FB399A83}"/>
              </a:ext>
            </a:extLst>
          </p:cNvPr>
          <p:cNvSpPr txBox="1"/>
          <p:nvPr/>
        </p:nvSpPr>
        <p:spPr>
          <a:xfrm>
            <a:off x="4495800" y="6553200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Wolf </a:t>
            </a:r>
            <a:r>
              <a:rPr lang="en-US" sz="1200" dirty="0" err="1"/>
              <a:t>Vostell</a:t>
            </a:r>
            <a:r>
              <a:rPr lang="en-US" sz="1200" dirty="0"/>
              <a:t>, </a:t>
            </a:r>
            <a:r>
              <a:rPr lang="en-US" sz="1200" i="1" dirty="0"/>
              <a:t>B52 Lipstick Bomber</a:t>
            </a:r>
            <a:r>
              <a:rPr lang="en-US" sz="1200" dirty="0"/>
              <a:t> (1968), MoMA, New York City.</a:t>
            </a:r>
          </a:p>
        </p:txBody>
      </p:sp>
    </p:spTree>
    <p:extLst>
      <p:ext uri="{BB962C8B-B14F-4D97-AF65-F5344CB8AC3E}">
        <p14:creationId xmlns:p14="http://schemas.microsoft.com/office/powerpoint/2010/main" val="10073443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7A8A1-D4FD-6920-A6FE-C58D42B60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92" y="1143000"/>
            <a:ext cx="8426908" cy="533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40B1523-653A-917F-6976-D7B4F240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s-ES" dirty="0"/>
              <a:t>Modelo Matemático Formal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5798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1CF30-F74B-A573-E31C-E9D2C8B2E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/>
              <a:t>Cuatro </a:t>
            </a:r>
            <a:r>
              <a:rPr lang="en-US" dirty="0" err="1"/>
              <a:t>Componentes</a:t>
            </a:r>
            <a:r>
              <a:rPr lang="en-US" dirty="0"/>
              <a:t> Din</a:t>
            </a:r>
            <a:r>
              <a:rPr lang="es-ES" dirty="0" err="1"/>
              <a:t>ámicos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54D40-A31E-D8A4-AAE3-AA1A08084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4114800"/>
          </a:xfrm>
        </p:spPr>
        <p:txBody>
          <a:bodyPr/>
          <a:lstStyle/>
          <a:p>
            <a:r>
              <a:rPr lang="en-GB" dirty="0"/>
              <a:t>Población total y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edad</a:t>
            </a:r>
            <a:r>
              <a:rPr lang="en-GB" dirty="0"/>
              <a:t> de </a:t>
            </a:r>
            <a:r>
              <a:rPr lang="en-GB" dirty="0" err="1"/>
              <a:t>trabajar</a:t>
            </a:r>
            <a:r>
              <a:rPr lang="en-GB" dirty="0"/>
              <a:t>, para las </a:t>
            </a:r>
            <a:r>
              <a:rPr lang="en-GB" dirty="0" err="1"/>
              <a:t>que</a:t>
            </a:r>
            <a:r>
              <a:rPr lang="en-GB" dirty="0"/>
              <a:t> </a:t>
            </a:r>
            <a:r>
              <a:rPr lang="en-GB" dirty="0" err="1"/>
              <a:t>uso</a:t>
            </a:r>
            <a:r>
              <a:rPr lang="en-GB" dirty="0"/>
              <a:t> las </a:t>
            </a:r>
            <a:r>
              <a:rPr lang="en-GB" dirty="0" err="1"/>
              <a:t>proyecciones</a:t>
            </a:r>
            <a:r>
              <a:rPr lang="en-GB" dirty="0"/>
              <a:t> medias de </a:t>
            </a:r>
            <a:r>
              <a:rPr lang="en-GB" dirty="0" err="1"/>
              <a:t>Naciones</a:t>
            </a:r>
            <a:r>
              <a:rPr lang="en-GB" dirty="0"/>
              <a:t> Unidas. </a:t>
            </a:r>
          </a:p>
          <a:p>
            <a:r>
              <a:rPr lang="en-GB" dirty="0"/>
              <a:t>PIB, </a:t>
            </a:r>
            <a:r>
              <a:rPr lang="en-GB" dirty="0" err="1"/>
              <a:t>que</a:t>
            </a:r>
            <a:r>
              <a:rPr lang="en-GB" dirty="0"/>
              <a:t> </a:t>
            </a:r>
            <a:r>
              <a:rPr lang="en-GB" dirty="0" err="1"/>
              <a:t>estimo</a:t>
            </a:r>
            <a:r>
              <a:rPr lang="en-GB" dirty="0"/>
              <a:t> </a:t>
            </a:r>
            <a:r>
              <a:rPr lang="en-GB" dirty="0" err="1"/>
              <a:t>como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PIB del </a:t>
            </a:r>
            <a:r>
              <a:rPr lang="en-GB" dirty="0" err="1"/>
              <a:t>año</a:t>
            </a:r>
            <a:r>
              <a:rPr lang="en-GB" dirty="0"/>
              <a:t> anterior,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cambio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la </a:t>
            </a:r>
            <a:r>
              <a:rPr lang="en-GB" dirty="0" err="1"/>
              <a:t>productividad</a:t>
            </a:r>
            <a:r>
              <a:rPr lang="en-GB" dirty="0"/>
              <a:t> del Trabajo, y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cambio</a:t>
            </a:r>
            <a:r>
              <a:rPr lang="en-GB" dirty="0"/>
              <a:t> </a:t>
            </a:r>
            <a:r>
              <a:rPr lang="en-GB" dirty="0" err="1"/>
              <a:t>debido</a:t>
            </a:r>
            <a:r>
              <a:rPr lang="en-GB" dirty="0"/>
              <a:t> a la </a:t>
            </a:r>
            <a:r>
              <a:rPr lang="en-GB" dirty="0" err="1"/>
              <a:t>variación</a:t>
            </a:r>
            <a:r>
              <a:rPr lang="en-GB" dirty="0"/>
              <a:t> de la población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edad</a:t>
            </a:r>
            <a:r>
              <a:rPr lang="en-GB" dirty="0"/>
              <a:t> de </a:t>
            </a:r>
            <a:r>
              <a:rPr lang="en-GB" dirty="0" err="1"/>
              <a:t>trabajar</a:t>
            </a:r>
            <a:r>
              <a:rPr lang="en-GB" dirty="0"/>
              <a:t>.</a:t>
            </a:r>
          </a:p>
          <a:p>
            <a:r>
              <a:rPr lang="en-GB" dirty="0"/>
              <a:t>El </a:t>
            </a:r>
            <a:r>
              <a:rPr lang="en-GB" dirty="0" err="1"/>
              <a:t>tamaño</a:t>
            </a:r>
            <a:r>
              <a:rPr lang="en-GB" dirty="0"/>
              <a:t> de la armada, </a:t>
            </a:r>
            <a:r>
              <a:rPr lang="en-GB" dirty="0" err="1"/>
              <a:t>que</a:t>
            </a:r>
            <a:r>
              <a:rPr lang="en-GB" dirty="0"/>
              <a:t> cambia </a:t>
            </a:r>
            <a:r>
              <a:rPr lang="en-GB" dirty="0" err="1"/>
              <a:t>cada</a:t>
            </a:r>
            <a:r>
              <a:rPr lang="en-GB" dirty="0"/>
              <a:t> </a:t>
            </a:r>
            <a:r>
              <a:rPr lang="en-GB" dirty="0" err="1"/>
              <a:t>año</a:t>
            </a:r>
            <a:r>
              <a:rPr lang="en-GB" dirty="0"/>
              <a:t> </a:t>
            </a:r>
            <a:r>
              <a:rPr lang="en-GB" dirty="0" err="1"/>
              <a:t>proporcionalmente</a:t>
            </a:r>
            <a:r>
              <a:rPr lang="en-GB" dirty="0"/>
              <a:t> al PIB.</a:t>
            </a:r>
          </a:p>
          <a:p>
            <a:r>
              <a:rPr lang="en-GB" dirty="0"/>
              <a:t>El </a:t>
            </a:r>
            <a:r>
              <a:rPr lang="en-GB" dirty="0" err="1"/>
              <a:t>volumen</a:t>
            </a:r>
            <a:r>
              <a:rPr lang="en-GB" dirty="0"/>
              <a:t> de </a:t>
            </a:r>
            <a:r>
              <a:rPr lang="en-GB" dirty="0" err="1"/>
              <a:t>inmigraci</a:t>
            </a:r>
            <a:r>
              <a:rPr lang="es-ES" dirty="0" err="1"/>
              <a:t>ón</a:t>
            </a:r>
            <a:r>
              <a:rPr lang="es-ES" dirty="0"/>
              <a:t>.</a:t>
            </a: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485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5F5AD6-6001-45AA-6438-1E33C846D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7772400" cy="6864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D940D5-2C18-157D-127B-610FFB68D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9" y="609599"/>
            <a:ext cx="3314035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0921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BDD123-E341-607C-2D6F-05CCD6B11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895855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2860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99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99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20774</TotalTime>
  <Words>1897</Words>
  <Application>Microsoft Office PowerPoint</Application>
  <PresentationFormat>On-screen Show (4:3)</PresentationFormat>
  <Paragraphs>276</Paragraphs>
  <Slides>102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102</vt:i4>
      </vt:variant>
    </vt:vector>
  </HeadingPairs>
  <TitlesOfParts>
    <vt:vector size="109" baseType="lpstr">
      <vt:lpstr>Aptos</vt:lpstr>
      <vt:lpstr>Arial</vt:lpstr>
      <vt:lpstr>Courier New</vt:lpstr>
      <vt:lpstr>Times New Roman</vt:lpstr>
      <vt:lpstr>Wingdings</vt:lpstr>
      <vt:lpstr>Default Design</vt:lpstr>
      <vt:lpstr>Default Design</vt:lpstr>
      <vt:lpstr>Demografía, Productividad y Hegemonía Global: ¿Podrá China Desbancar a Estados Unidos?  </vt:lpstr>
      <vt:lpstr>PowerPoint Presentation</vt:lpstr>
      <vt:lpstr>PowerPoint Presentation</vt:lpstr>
      <vt:lpstr>PowerPoint Presentation</vt:lpstr>
      <vt:lpstr>Visto lo visto,  ¿desbancará China a EEUU?</vt:lpstr>
      <vt:lpstr>Tres Objetivos</vt:lpstr>
      <vt:lpstr>¿Quién soy yo?</vt:lpstr>
      <vt:lpstr>Enseñando MBAs</vt:lpstr>
      <vt:lpstr> Mi tribu</vt:lpstr>
      <vt:lpstr>PowerPoint Presentation</vt:lpstr>
      <vt:lpstr>Tres Advertencias</vt:lpstr>
      <vt:lpstr>PowerPoint Presentation</vt:lpstr>
      <vt:lpstr>Quienes conocen solamente un país, no conocen ningún país.</vt:lpstr>
      <vt:lpstr>Juan J. Linz: Demostrar lo Obvio</vt:lpstr>
      <vt:lpstr>Los llamados “expertos”</vt:lpstr>
      <vt:lpstr>Acertar con las predicciones  es muy difícil. Si resulta casi imposible descifrar el pasado,  no digamos el futuro.</vt:lpstr>
      <vt:lpstr>No estoy en posesión de la “verdad”</vt:lpstr>
      <vt:lpstr>MACRO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Predicción en Macro-Sociología</vt:lpstr>
      <vt:lpstr>Teoría y Predicción</vt:lpstr>
      <vt:lpstr>PowerPoint Presentation</vt:lpstr>
      <vt:lpstr>Una limitación</vt:lpstr>
      <vt:lpstr>La Trampa de Tucídides</vt:lpstr>
      <vt:lpstr>PowerPoint Presentation</vt:lpstr>
      <vt:lpstr>Rankings Número 1</vt:lpstr>
      <vt:lpstr>El Colapso de la URSS</vt:lpstr>
      <vt:lpstr>PowerPoint Presentation</vt:lpstr>
      <vt:lpstr>Los peligros de hacer predicciones demográficas</vt:lpstr>
      <vt:lpstr>PowerPoint Presentation</vt:lpstr>
      <vt:lpstr>Índice de Hegemonía Global</vt:lpstr>
      <vt:lpstr>PowerPoint Presentation</vt:lpstr>
      <vt:lpstr>PowerPoint Presentation</vt:lpstr>
      <vt:lpstr>PowerPoint Presentation</vt:lpstr>
      <vt:lpstr>Polarización</vt:lpstr>
      <vt:lpstr>PowerPoint Presentation</vt:lpstr>
      <vt:lpstr>La Guerra Asimétrica: “Ganar versus no perder.”</vt:lpstr>
      <vt:lpstr>Declive de la Población</vt:lpstr>
      <vt:lpstr>Los bebés son caros…</vt:lpstr>
      <vt:lpstr>Futilidad de las políticas pro-natalistas</vt:lpstr>
      <vt:lpstr>Abuso de la tecnología</vt:lpstr>
      <vt:lpstr>PowerPoint Presentation</vt:lpstr>
      <vt:lpstr>PowerPoint Presentation</vt:lpstr>
      <vt:lpstr>Futuro Demográfico de China</vt:lpstr>
      <vt:lpstr>PowerPoint Presentation</vt:lpstr>
      <vt:lpstr>Impacto del Desequilibrio por sexo en China</vt:lpstr>
      <vt:lpstr>Impacto del Envejecimiento de la Población en China</vt:lpstr>
      <vt:lpstr>Acumulación de riqueza</vt:lpstr>
      <vt:lpstr>PowerPoint Presentation</vt:lpstr>
      <vt:lpstr>PowerPoint Presentation</vt:lpstr>
      <vt:lpstr>¿Afectará la IA a las Tendencias Demográficas?</vt:lpstr>
      <vt:lpstr>Tamaño del Mercado de Clase Media 2015</vt:lpstr>
      <vt:lpstr>Tamaño del Mercado de Clase Media 2035</vt:lpstr>
      <vt:lpstr>PowerPoint Presentation</vt:lpstr>
      <vt:lpstr>PowerPoint Presentation</vt:lpstr>
      <vt:lpstr>PowerPoint Presentation</vt:lpstr>
      <vt:lpstr>Manifestaciones de Poder Global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Verdadera Rivalidad</vt:lpstr>
      <vt:lpstr>Orígenes de un nombre…</vt:lpstr>
      <vt:lpstr>Por cierto</vt:lpstr>
      <vt:lpstr>Programas Piloto Minoristas de Monedas Digitales Emitidas por Bancos Centrales </vt:lpstr>
      <vt:lpstr>PowerPoint Presentation</vt:lpstr>
      <vt:lpstr>Un alumno adelantadísimo...</vt:lpstr>
      <vt:lpstr>Mayores Plataformas Digitales</vt:lpstr>
      <vt:lpstr>¿Quién es más probable que sobreviva?</vt:lpstr>
      <vt:lpstr>Gigantes Tecnológicos Chinos</vt:lpstr>
      <vt:lpstr>PowerPoint Presentation</vt:lpstr>
      <vt:lpstr>PowerPoint Presentation</vt:lpstr>
      <vt:lpstr>Aliados de China</vt:lpstr>
      <vt:lpstr>Otros Retos de China</vt:lpstr>
      <vt:lpstr>PowerPoint Presentation</vt:lpstr>
      <vt:lpstr>PowerPoint Presentation</vt:lpstr>
      <vt:lpstr>PowerPoint Presentation</vt:lpstr>
      <vt:lpstr>Retos de EEUU</vt:lpstr>
      <vt:lpstr>El Principio  de Spider-Man</vt:lpstr>
      <vt:lpstr>Inmigración</vt:lpstr>
      <vt:lpstr>PowerPoint Presentation</vt:lpstr>
      <vt:lpstr>¿Qué Vertebra a…</vt:lpstr>
      <vt:lpstr>¿Cómo se llama a un dictador?</vt:lpstr>
      <vt:lpstr>Factores que contribuyen a la hegemonía global</vt:lpstr>
      <vt:lpstr>PowerPoint Presentation</vt:lpstr>
      <vt:lpstr>Modelo Matemático Formal</vt:lpstr>
      <vt:lpstr>Cuatro Componentes Dinámicos</vt:lpstr>
      <vt:lpstr>PowerPoint Presentation</vt:lpstr>
      <vt:lpstr>PowerPoint Presentation</vt:lpstr>
      <vt:lpstr>Estoy en buena compañía…</vt:lpstr>
      <vt:lpstr>Visto lo visto,  ¿desbancará China a EEUU?</vt:lpstr>
      <vt:lpstr>PowerPoint Presentation</vt:lpstr>
    </vt:vector>
  </TitlesOfParts>
  <Company>Management Department - Wharton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Strategic Management</dc:title>
  <dc:creator>Management Department</dc:creator>
  <cp:lastModifiedBy>GUILLEN, MAURO</cp:lastModifiedBy>
  <cp:revision>1061</cp:revision>
  <dcterms:created xsi:type="dcterms:W3CDTF">2000-02-21T19:42:05Z</dcterms:created>
  <dcterms:modified xsi:type="dcterms:W3CDTF">2026-05-19T15:05:40Z</dcterms:modified>
</cp:coreProperties>
</file>